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2"/>
  </p:notesMasterIdLst>
  <p:sldIdLst>
    <p:sldId id="256" r:id="rId2"/>
    <p:sldId id="271" r:id="rId3"/>
    <p:sldId id="274" r:id="rId4"/>
    <p:sldId id="272" r:id="rId5"/>
    <p:sldId id="306" r:id="rId6"/>
    <p:sldId id="265" r:id="rId7"/>
    <p:sldId id="307" r:id="rId8"/>
    <p:sldId id="260" r:id="rId9"/>
    <p:sldId id="294" r:id="rId10"/>
    <p:sldId id="298" r:id="rId11"/>
    <p:sldId id="385" r:id="rId12"/>
    <p:sldId id="395" r:id="rId13"/>
    <p:sldId id="398" r:id="rId14"/>
    <p:sldId id="282" r:id="rId15"/>
    <p:sldId id="349" r:id="rId16"/>
    <p:sldId id="350" r:id="rId17"/>
    <p:sldId id="356" r:id="rId18"/>
    <p:sldId id="283" r:id="rId19"/>
    <p:sldId id="392" r:id="rId20"/>
    <p:sldId id="397" r:id="rId21"/>
    <p:sldId id="278" r:id="rId22"/>
    <p:sldId id="393" r:id="rId23"/>
    <p:sldId id="389" r:id="rId24"/>
    <p:sldId id="364" r:id="rId25"/>
    <p:sldId id="378" r:id="rId26"/>
    <p:sldId id="379" r:id="rId27"/>
    <p:sldId id="374" r:id="rId28"/>
    <p:sldId id="366" r:id="rId29"/>
    <p:sldId id="276" r:id="rId30"/>
    <p:sldId id="289" r:id="rId31"/>
    <p:sldId id="323" r:id="rId32"/>
    <p:sldId id="326" r:id="rId33"/>
    <p:sldId id="319" r:id="rId34"/>
    <p:sldId id="291" r:id="rId35"/>
    <p:sldId id="371" r:id="rId36"/>
    <p:sldId id="391" r:id="rId37"/>
    <p:sldId id="399" r:id="rId38"/>
    <p:sldId id="400" r:id="rId39"/>
    <p:sldId id="401" r:id="rId40"/>
    <p:sldId id="394" r:id="rId41"/>
    <p:sldId id="380" r:id="rId42"/>
    <p:sldId id="396" r:id="rId43"/>
    <p:sldId id="381" r:id="rId44"/>
    <p:sldId id="382" r:id="rId45"/>
    <p:sldId id="383" r:id="rId46"/>
    <p:sldId id="384" r:id="rId47"/>
    <p:sldId id="386" r:id="rId48"/>
    <p:sldId id="387" r:id="rId49"/>
    <p:sldId id="388" r:id="rId50"/>
    <p:sldId id="390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93692" autoAdjust="0"/>
  </p:normalViewPr>
  <p:slideViewPr>
    <p:cSldViewPr>
      <p:cViewPr>
        <p:scale>
          <a:sx n="86" d="100"/>
          <a:sy n="86" d="100"/>
        </p:scale>
        <p:origin x="400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5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Volumes/TOSHIBA%20EXT/fileSize_graph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File Size vs. Time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Sheet1!$B$1:$B$67</c:f>
              <c:numCache>
                <c:formatCode>General</c:formatCode>
                <c:ptCount val="67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4.0</c:v>
                </c:pt>
                <c:pt idx="4">
                  <c:v>6.0</c:v>
                </c:pt>
                <c:pt idx="5">
                  <c:v>7.0</c:v>
                </c:pt>
                <c:pt idx="6">
                  <c:v>9.0</c:v>
                </c:pt>
                <c:pt idx="7">
                  <c:v>11.0</c:v>
                </c:pt>
                <c:pt idx="8">
                  <c:v>12.0</c:v>
                </c:pt>
                <c:pt idx="9">
                  <c:v>14.0</c:v>
                </c:pt>
                <c:pt idx="10">
                  <c:v>15.0</c:v>
                </c:pt>
                <c:pt idx="11">
                  <c:v>17.0</c:v>
                </c:pt>
                <c:pt idx="12">
                  <c:v>18.0</c:v>
                </c:pt>
                <c:pt idx="13">
                  <c:v>20.0</c:v>
                </c:pt>
                <c:pt idx="14">
                  <c:v>21.0</c:v>
                </c:pt>
                <c:pt idx="15">
                  <c:v>23.0</c:v>
                </c:pt>
                <c:pt idx="16">
                  <c:v>24.0</c:v>
                </c:pt>
                <c:pt idx="17">
                  <c:v>26.0</c:v>
                </c:pt>
                <c:pt idx="18">
                  <c:v>27.0</c:v>
                </c:pt>
                <c:pt idx="19">
                  <c:v>29.0</c:v>
                </c:pt>
                <c:pt idx="20">
                  <c:v>30.0</c:v>
                </c:pt>
                <c:pt idx="21">
                  <c:v>32.0</c:v>
                </c:pt>
                <c:pt idx="22">
                  <c:v>33.0</c:v>
                </c:pt>
                <c:pt idx="23">
                  <c:v>35.0</c:v>
                </c:pt>
                <c:pt idx="24">
                  <c:v>36.0</c:v>
                </c:pt>
                <c:pt idx="25">
                  <c:v>38.0</c:v>
                </c:pt>
                <c:pt idx="26">
                  <c:v>39.0</c:v>
                </c:pt>
                <c:pt idx="27">
                  <c:v>41.0</c:v>
                </c:pt>
                <c:pt idx="28">
                  <c:v>42.0</c:v>
                </c:pt>
                <c:pt idx="29">
                  <c:v>44.0</c:v>
                </c:pt>
                <c:pt idx="30">
                  <c:v>45.0</c:v>
                </c:pt>
                <c:pt idx="31">
                  <c:v>47.0</c:v>
                </c:pt>
                <c:pt idx="32">
                  <c:v>49.0</c:v>
                </c:pt>
                <c:pt idx="33">
                  <c:v>50.0</c:v>
                </c:pt>
                <c:pt idx="34">
                  <c:v>52.0</c:v>
                </c:pt>
                <c:pt idx="35">
                  <c:v>53.0</c:v>
                </c:pt>
                <c:pt idx="36">
                  <c:v>55.0</c:v>
                </c:pt>
                <c:pt idx="37">
                  <c:v>56.0</c:v>
                </c:pt>
                <c:pt idx="38">
                  <c:v>58.0</c:v>
                </c:pt>
                <c:pt idx="39">
                  <c:v>59.0</c:v>
                </c:pt>
                <c:pt idx="40">
                  <c:v>61.0</c:v>
                </c:pt>
                <c:pt idx="41">
                  <c:v>62.0</c:v>
                </c:pt>
                <c:pt idx="42">
                  <c:v>64.0</c:v>
                </c:pt>
                <c:pt idx="43">
                  <c:v>65.0</c:v>
                </c:pt>
                <c:pt idx="44">
                  <c:v>67.0</c:v>
                </c:pt>
                <c:pt idx="45">
                  <c:v>68.0</c:v>
                </c:pt>
                <c:pt idx="46">
                  <c:v>70.0</c:v>
                </c:pt>
                <c:pt idx="47">
                  <c:v>71.0</c:v>
                </c:pt>
                <c:pt idx="48">
                  <c:v>73.0</c:v>
                </c:pt>
                <c:pt idx="49">
                  <c:v>74.0</c:v>
                </c:pt>
                <c:pt idx="50">
                  <c:v>76.0</c:v>
                </c:pt>
                <c:pt idx="51">
                  <c:v>77.0</c:v>
                </c:pt>
                <c:pt idx="52">
                  <c:v>79.0</c:v>
                </c:pt>
                <c:pt idx="53">
                  <c:v>80.0</c:v>
                </c:pt>
                <c:pt idx="54">
                  <c:v>82.0</c:v>
                </c:pt>
                <c:pt idx="55">
                  <c:v>86.0</c:v>
                </c:pt>
                <c:pt idx="56">
                  <c:v>85.0</c:v>
                </c:pt>
                <c:pt idx="57">
                  <c:v>86.0</c:v>
                </c:pt>
                <c:pt idx="58">
                  <c:v>88.0</c:v>
                </c:pt>
                <c:pt idx="59">
                  <c:v>90.0</c:v>
                </c:pt>
                <c:pt idx="60">
                  <c:v>91.0</c:v>
                </c:pt>
                <c:pt idx="61">
                  <c:v>93.0</c:v>
                </c:pt>
                <c:pt idx="62">
                  <c:v>94.0</c:v>
                </c:pt>
                <c:pt idx="63">
                  <c:v>96.0</c:v>
                </c:pt>
                <c:pt idx="64">
                  <c:v>97.0</c:v>
                </c:pt>
                <c:pt idx="65">
                  <c:v>99.0</c:v>
                </c:pt>
                <c:pt idx="66">
                  <c:v>100.0</c:v>
                </c:pt>
              </c:numCache>
            </c:numRef>
          </c:cat>
          <c:val>
            <c:numRef>
              <c:f>Sheet1!$A$1:$A$67</c:f>
              <c:numCache>
                <c:formatCode>General</c:formatCode>
                <c:ptCount val="67"/>
                <c:pt idx="0">
                  <c:v>0.0</c:v>
                </c:pt>
                <c:pt idx="1">
                  <c:v>30.0</c:v>
                </c:pt>
                <c:pt idx="2">
                  <c:v>61.0</c:v>
                </c:pt>
                <c:pt idx="3">
                  <c:v>92.0</c:v>
                </c:pt>
                <c:pt idx="4">
                  <c:v>123.0</c:v>
                </c:pt>
                <c:pt idx="5">
                  <c:v>155.0</c:v>
                </c:pt>
                <c:pt idx="6">
                  <c:v>187.0</c:v>
                </c:pt>
                <c:pt idx="7">
                  <c:v>219.0</c:v>
                </c:pt>
                <c:pt idx="8">
                  <c:v>251.0</c:v>
                </c:pt>
                <c:pt idx="9">
                  <c:v>283.0</c:v>
                </c:pt>
                <c:pt idx="10">
                  <c:v>315.0</c:v>
                </c:pt>
                <c:pt idx="11">
                  <c:v>347.0</c:v>
                </c:pt>
                <c:pt idx="12">
                  <c:v>379.0</c:v>
                </c:pt>
                <c:pt idx="13">
                  <c:v>411.0</c:v>
                </c:pt>
                <c:pt idx="14">
                  <c:v>443.0</c:v>
                </c:pt>
                <c:pt idx="15">
                  <c:v>475.0</c:v>
                </c:pt>
                <c:pt idx="16">
                  <c:v>507.0</c:v>
                </c:pt>
                <c:pt idx="17">
                  <c:v>539.0</c:v>
                </c:pt>
                <c:pt idx="18">
                  <c:v>571.0</c:v>
                </c:pt>
                <c:pt idx="19">
                  <c:v>603.0</c:v>
                </c:pt>
                <c:pt idx="20">
                  <c:v>635.0</c:v>
                </c:pt>
                <c:pt idx="21">
                  <c:v>667.0</c:v>
                </c:pt>
                <c:pt idx="22">
                  <c:v>699.0</c:v>
                </c:pt>
                <c:pt idx="23">
                  <c:v>731.0</c:v>
                </c:pt>
                <c:pt idx="24">
                  <c:v>763.0</c:v>
                </c:pt>
                <c:pt idx="25">
                  <c:v>795.0</c:v>
                </c:pt>
                <c:pt idx="26">
                  <c:v>827.0</c:v>
                </c:pt>
                <c:pt idx="27">
                  <c:v>859.0</c:v>
                </c:pt>
                <c:pt idx="28">
                  <c:v>891.0</c:v>
                </c:pt>
                <c:pt idx="29">
                  <c:v>923.0</c:v>
                </c:pt>
                <c:pt idx="30">
                  <c:v>955.0</c:v>
                </c:pt>
                <c:pt idx="31">
                  <c:v>987.0</c:v>
                </c:pt>
                <c:pt idx="32">
                  <c:v>1019.0</c:v>
                </c:pt>
                <c:pt idx="33">
                  <c:v>1052.0</c:v>
                </c:pt>
                <c:pt idx="34">
                  <c:v>1085.0</c:v>
                </c:pt>
                <c:pt idx="35">
                  <c:v>1118.0</c:v>
                </c:pt>
                <c:pt idx="36">
                  <c:v>1151.0</c:v>
                </c:pt>
                <c:pt idx="37">
                  <c:v>1184.0</c:v>
                </c:pt>
                <c:pt idx="38">
                  <c:v>1217.0</c:v>
                </c:pt>
                <c:pt idx="39">
                  <c:v>1250.0</c:v>
                </c:pt>
                <c:pt idx="40">
                  <c:v>1283.0</c:v>
                </c:pt>
                <c:pt idx="41">
                  <c:v>1316.0</c:v>
                </c:pt>
                <c:pt idx="42">
                  <c:v>1349.0</c:v>
                </c:pt>
                <c:pt idx="43">
                  <c:v>1382.0</c:v>
                </c:pt>
                <c:pt idx="44">
                  <c:v>1415.0</c:v>
                </c:pt>
                <c:pt idx="45">
                  <c:v>1448.0</c:v>
                </c:pt>
                <c:pt idx="46">
                  <c:v>1418.0</c:v>
                </c:pt>
                <c:pt idx="47">
                  <c:v>1514.0</c:v>
                </c:pt>
                <c:pt idx="48">
                  <c:v>1547.0</c:v>
                </c:pt>
                <c:pt idx="49">
                  <c:v>1580.0</c:v>
                </c:pt>
                <c:pt idx="50">
                  <c:v>1613.0</c:v>
                </c:pt>
                <c:pt idx="51">
                  <c:v>1646.0</c:v>
                </c:pt>
                <c:pt idx="52">
                  <c:v>1679.0</c:v>
                </c:pt>
                <c:pt idx="53">
                  <c:v>1712.0</c:v>
                </c:pt>
                <c:pt idx="54">
                  <c:v>1745.0</c:v>
                </c:pt>
                <c:pt idx="55">
                  <c:v>1778.0</c:v>
                </c:pt>
                <c:pt idx="56">
                  <c:v>1811.0</c:v>
                </c:pt>
                <c:pt idx="57">
                  <c:v>1844.0</c:v>
                </c:pt>
                <c:pt idx="58">
                  <c:v>1877.0</c:v>
                </c:pt>
                <c:pt idx="59">
                  <c:v>1910.0</c:v>
                </c:pt>
                <c:pt idx="60">
                  <c:v>1943.0</c:v>
                </c:pt>
                <c:pt idx="61">
                  <c:v>1976.0</c:v>
                </c:pt>
                <c:pt idx="62">
                  <c:v>2009.0</c:v>
                </c:pt>
                <c:pt idx="63">
                  <c:v>2042.0</c:v>
                </c:pt>
                <c:pt idx="64">
                  <c:v>2075.0</c:v>
                </c:pt>
                <c:pt idx="65">
                  <c:v>2108.0</c:v>
                </c:pt>
                <c:pt idx="66">
                  <c:v>2141.0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31326320"/>
        <c:axId val="-1629476064"/>
      </c:lineChart>
      <c:catAx>
        <c:axId val="-1631326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</a:t>
                </a:r>
                <a:r>
                  <a:rPr lang="en-US" sz="1600" baseline="0"/>
                  <a:t> (Seconds)</a:t>
                </a:r>
                <a:endParaRPr lang="en-US" sz="1600"/>
              </a:p>
            </c:rich>
          </c:tx>
          <c:overlay val="0"/>
        </c:title>
        <c:numFmt formatCode="General" sourceLinked="0"/>
        <c:majorTickMark val="in"/>
        <c:minorTickMark val="none"/>
        <c:tickLblPos val="nextTo"/>
        <c:spPr>
          <a:ln/>
        </c:spPr>
        <c:txPr>
          <a:bodyPr/>
          <a:lstStyle/>
          <a:p>
            <a:pPr>
              <a:defRPr sz="1800"/>
            </a:pPr>
            <a:endParaRPr lang="en-US"/>
          </a:p>
        </c:txPr>
        <c:crossAx val="-1629476064"/>
        <c:crosses val="autoZero"/>
        <c:auto val="1"/>
        <c:lblAlgn val="ctr"/>
        <c:lblOffset val="100"/>
        <c:noMultiLvlLbl val="0"/>
      </c:catAx>
      <c:valAx>
        <c:axId val="-16294760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File Size (Bytes)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6313263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Original size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Sheet1!$A$3:$A$12</c:f>
              <c:numCache>
                <c:formatCode>General</c:formatCode>
                <c:ptCount val="10"/>
                <c:pt idx="0">
                  <c:v>3.7</c:v>
                </c:pt>
                <c:pt idx="1">
                  <c:v>7.3</c:v>
                </c:pt>
                <c:pt idx="2">
                  <c:v>14.7</c:v>
                </c:pt>
                <c:pt idx="3">
                  <c:v>29.4</c:v>
                </c:pt>
                <c:pt idx="4">
                  <c:v>44.0</c:v>
                </c:pt>
                <c:pt idx="5">
                  <c:v>146.6</c:v>
                </c:pt>
                <c:pt idx="6">
                  <c:v>293.6</c:v>
                </c:pt>
                <c:pt idx="7">
                  <c:v>367.2</c:v>
                </c:pt>
                <c:pt idx="8">
                  <c:v>294.0</c:v>
                </c:pt>
                <c:pt idx="9">
                  <c:v>367.5</c:v>
                </c:pt>
              </c:numCache>
            </c:numRef>
          </c:val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LZW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Sheet1!$B$3:$B$12</c:f>
              <c:numCache>
                <c:formatCode>General</c:formatCode>
                <c:ptCount val="10"/>
                <c:pt idx="0">
                  <c:v>1.5</c:v>
                </c:pt>
                <c:pt idx="1">
                  <c:v>2.4</c:v>
                </c:pt>
                <c:pt idx="2">
                  <c:v>3.8</c:v>
                </c:pt>
                <c:pt idx="3">
                  <c:v>6.0</c:v>
                </c:pt>
                <c:pt idx="4">
                  <c:v>8.1</c:v>
                </c:pt>
                <c:pt idx="5">
                  <c:v>23.1</c:v>
                </c:pt>
                <c:pt idx="6">
                  <c:v>45.6</c:v>
                </c:pt>
                <c:pt idx="7">
                  <c:v>57.2</c:v>
                </c:pt>
                <c:pt idx="8">
                  <c:v>44.5</c:v>
                </c:pt>
                <c:pt idx="9">
                  <c:v>55.4</c:v>
                </c:pt>
              </c:numCache>
            </c:numRef>
          </c:val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Huffman code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Sheet1!$C$3:$C$12</c:f>
              <c:numCache>
                <c:formatCode>General</c:formatCode>
                <c:ptCount val="10"/>
                <c:pt idx="0">
                  <c:v>2.6</c:v>
                </c:pt>
                <c:pt idx="1">
                  <c:v>4.9</c:v>
                </c:pt>
                <c:pt idx="2">
                  <c:v>9.5</c:v>
                </c:pt>
                <c:pt idx="3">
                  <c:v>18.8</c:v>
                </c:pt>
                <c:pt idx="4">
                  <c:v>27.9</c:v>
                </c:pt>
                <c:pt idx="5">
                  <c:v>92.3</c:v>
                </c:pt>
                <c:pt idx="6">
                  <c:v>184.9</c:v>
                </c:pt>
                <c:pt idx="7">
                  <c:v>231.2</c:v>
                </c:pt>
                <c:pt idx="8">
                  <c:v>185.2</c:v>
                </c:pt>
                <c:pt idx="9">
                  <c:v>231.2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31270800"/>
        <c:axId val="-1631262144"/>
      </c:barChart>
      <c:catAx>
        <c:axId val="-163127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smtClean="0"/>
                  <a:t>Data Point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1262144"/>
        <c:crosses val="autoZero"/>
        <c:auto val="1"/>
        <c:lblAlgn val="ctr"/>
        <c:lblOffset val="100"/>
        <c:noMultiLvlLbl val="0"/>
      </c:catAx>
      <c:valAx>
        <c:axId val="-1631262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smtClean="0"/>
                  <a:t>File Size (KB)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127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1C6C1-6F40-466A-BE3A-653EDD420FA3}" type="datetimeFigureOut">
              <a:rPr lang="en-US" smtClean="0"/>
              <a:pPr/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01E1-0B0E-46DE-86B6-7A7BA7E276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4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7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8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66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22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89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92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35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62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93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99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60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3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50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26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4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46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9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Metadata is descriptive data about a data</a:t>
            </a:r>
          </a:p>
          <a:p>
            <a:r>
              <a:rPr lang="en-US" dirty="0" smtClean="0"/>
              <a:t>Provenance is a type of metadata.</a:t>
            </a:r>
          </a:p>
          <a:p>
            <a:endParaRPr lang="en-US" dirty="0" smtClean="0"/>
          </a:p>
          <a:p>
            <a:r>
              <a:rPr lang="en-US" dirty="0" smtClean="0"/>
              <a:t>Log data contains information on which provenance to be created.</a:t>
            </a:r>
          </a:p>
          <a:p>
            <a:endParaRPr lang="en-US" dirty="0" smtClean="0"/>
          </a:p>
          <a:p>
            <a:r>
              <a:rPr lang="en-US" dirty="0" smtClean="0"/>
              <a:t>Lineage is a type of why provenance</a:t>
            </a:r>
          </a:p>
          <a:p>
            <a:endParaRPr lang="en-US" dirty="0" smtClean="0"/>
          </a:p>
          <a:p>
            <a:r>
              <a:rPr lang="en-US" dirty="0" smtClean="0"/>
              <a:t>Data pedigree represents the ancestry of data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4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01E1-0B0E-46DE-86B6-7A7BA7E276B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9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B843-E3F6-F94C-BFC3-19840B82919A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4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E74D-ECED-5948-B002-8F6C388DAF50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1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2628-6AFC-5F40-AF02-D518B7D19B56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7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CC5C3-30F6-D141-8EE1-81E138A86AE3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4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562BF-656F-B447-8B74-0B54419D53A0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0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F255F-DD73-AC45-9CEE-7CCACB2D1D26}" type="datetime1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7AD3-034E-D244-A58F-9AAB818CB19C}" type="datetime1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3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D5D6-8CF3-9041-B838-12086637B82B}" type="datetime1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0FC9-D1A8-B543-947A-DDBA0A5FBD75}" type="datetime1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3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DBBB-F045-BC41-A270-1996B46D49CE}" type="datetime1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1B-27C3-7547-A071-06F9608E744D}" type="datetime1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A231-6648-2247-8F37-89325F1E9E41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AB3AE-82F5-48B6-8237-C7512057E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3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belechukwu.nwafor@bison.howard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e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Towards a Provenance-Aware Internet of Things (</a:t>
            </a:r>
            <a:r>
              <a:rPr lang="en-US" dirty="0" err="1" smtClean="0"/>
              <a:t>IoT</a:t>
            </a:r>
            <a:r>
              <a:rPr lang="en-US" dirty="0" smtClean="0"/>
              <a:t>)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0375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Ebelechukwu </a:t>
            </a:r>
            <a:r>
              <a:rPr lang="en-US" sz="3000" dirty="0" smtClean="0"/>
              <a:t>Nwafor, PhD Candidate. </a:t>
            </a:r>
          </a:p>
          <a:p>
            <a:r>
              <a:rPr lang="en-US" sz="3000" dirty="0" smtClean="0"/>
              <a:t>Department of Electrical Engineering and Computer Science (EECS)</a:t>
            </a:r>
          </a:p>
          <a:p>
            <a:r>
              <a:rPr lang="en-US" sz="3000" dirty="0" smtClean="0"/>
              <a:t>Howard University</a:t>
            </a:r>
          </a:p>
          <a:p>
            <a:r>
              <a:rPr lang="en-US" sz="3000" dirty="0" smtClean="0">
                <a:hlinkClick r:id="rId3"/>
              </a:rPr>
              <a:t>ebelechukwu.nwafor@bison.howard.edu</a:t>
            </a:r>
            <a:endParaRPr lang="en-US" sz="3000" dirty="0" smtClean="0"/>
          </a:p>
          <a:p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Image result for Howard Univers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0371"/>
            <a:ext cx="261086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Represented via Directed Acyclic Graphs (DAG)</a:t>
            </a:r>
          </a:p>
          <a:p>
            <a:pPr lvl="1"/>
            <a:r>
              <a:rPr lang="en-US" dirty="0"/>
              <a:t>node: </a:t>
            </a:r>
            <a:r>
              <a:rPr lang="en-US" dirty="0" smtClean="0"/>
              <a:t>entity</a:t>
            </a:r>
          </a:p>
          <a:p>
            <a:pPr lvl="1"/>
            <a:r>
              <a:rPr lang="en-US" dirty="0" smtClean="0"/>
              <a:t>edges</a:t>
            </a:r>
            <a:r>
              <a:rPr lang="en-US" dirty="0"/>
              <a:t>: </a:t>
            </a:r>
            <a:r>
              <a:rPr lang="en-US" dirty="0" smtClean="0"/>
              <a:t>activity</a:t>
            </a:r>
            <a:endParaRPr lang="en-US" dirty="0"/>
          </a:p>
          <a:p>
            <a:r>
              <a:rPr lang="en-US" dirty="0" smtClean="0"/>
              <a:t>Depicts dependency between entities.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684136" y="3962956"/>
            <a:ext cx="3505200" cy="2784591"/>
            <a:chOff x="4816566" y="3609638"/>
            <a:chExt cx="2596663" cy="2106560"/>
          </a:xfrm>
        </p:grpSpPr>
        <p:grpSp>
          <p:nvGrpSpPr>
            <p:cNvPr id="4" name="Group 3"/>
            <p:cNvGrpSpPr/>
            <p:nvPr/>
          </p:nvGrpSpPr>
          <p:grpSpPr>
            <a:xfrm>
              <a:off x="4816566" y="3620086"/>
              <a:ext cx="2590800" cy="2096112"/>
              <a:chOff x="914400" y="2520870"/>
              <a:chExt cx="3276600" cy="2762008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075244" y="35003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914400" y="37670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133600" y="2520870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390900" y="3985549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</a:t>
                </a:r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123955" y="4749478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6" idx="6"/>
                <a:endCxn id="5" idx="2"/>
              </p:cNvCxnSpPr>
              <p:nvPr/>
            </p:nvCxnSpPr>
            <p:spPr>
              <a:xfrm flipV="1">
                <a:off x="1447800" y="3767077"/>
                <a:ext cx="627444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7" idx="4"/>
              </p:cNvCxnSpPr>
              <p:nvPr/>
            </p:nvCxnSpPr>
            <p:spPr>
              <a:xfrm flipV="1">
                <a:off x="2400300" y="3054270"/>
                <a:ext cx="0" cy="4403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endCxn id="19" idx="3"/>
              </p:cNvCxnSpPr>
              <p:nvPr/>
            </p:nvCxnSpPr>
            <p:spPr>
              <a:xfrm flipV="1">
                <a:off x="2590076" y="3205719"/>
                <a:ext cx="1145639" cy="4280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5" idx="5"/>
              </p:cNvCxnSpPr>
              <p:nvPr/>
            </p:nvCxnSpPr>
            <p:spPr>
              <a:xfrm flipH="1" flipV="1">
                <a:off x="2530529" y="3955662"/>
                <a:ext cx="891464" cy="1632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8" idx="3"/>
              </p:cNvCxnSpPr>
              <p:nvPr/>
            </p:nvCxnSpPr>
            <p:spPr>
              <a:xfrm flipV="1">
                <a:off x="2638305" y="4440834"/>
                <a:ext cx="830710" cy="4419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endCxn id="19" idx="1"/>
              </p:cNvCxnSpPr>
              <p:nvPr/>
            </p:nvCxnSpPr>
            <p:spPr>
              <a:xfrm>
                <a:off x="2667000" y="2787570"/>
                <a:ext cx="1068715" cy="409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endCxn id="6" idx="5"/>
              </p:cNvCxnSpPr>
              <p:nvPr/>
            </p:nvCxnSpPr>
            <p:spPr>
              <a:xfrm flipH="1" flipV="1">
                <a:off x="1369685" y="4222362"/>
                <a:ext cx="838909" cy="63900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endCxn id="7" idx="3"/>
              </p:cNvCxnSpPr>
              <p:nvPr/>
            </p:nvCxnSpPr>
            <p:spPr>
              <a:xfrm flipV="1">
                <a:off x="1292761" y="2976155"/>
                <a:ext cx="918954" cy="7909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endCxn id="19" idx="4"/>
              </p:cNvCxnSpPr>
              <p:nvPr/>
            </p:nvCxnSpPr>
            <p:spPr>
              <a:xfrm flipV="1">
                <a:off x="3735714" y="3283834"/>
                <a:ext cx="188585" cy="7017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3657600" y="2750434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 rot="19277826">
              <a:off x="5232148" y="4093505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9882962">
              <a:off x="6258928" y="5015881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20300252">
              <a:off x="6296445" y="4099334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379578">
              <a:off x="6475251" y="3609638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58924">
              <a:off x="7071293" y="4399310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247024">
              <a:off x="5447844" y="5015881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0454794">
              <a:off x="5308074" y="4436543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684870">
              <a:off x="6428115" y="4583578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w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47021" y="4106795"/>
              <a:ext cx="34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362200" y="5494480"/>
            <a:ext cx="1985803" cy="1133878"/>
            <a:chOff x="1676400" y="5184518"/>
            <a:chExt cx="2209800" cy="1052676"/>
          </a:xfrm>
        </p:grpSpPr>
        <p:sp>
          <p:nvSpPr>
            <p:cNvPr id="30" name="Rectangle 29"/>
            <p:cNvSpPr/>
            <p:nvPr/>
          </p:nvSpPr>
          <p:spPr>
            <a:xfrm>
              <a:off x="1676400" y="5184518"/>
              <a:ext cx="2057400" cy="10526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752600" y="5457089"/>
              <a:ext cx="5693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828799" y="5589250"/>
              <a:ext cx="416925" cy="414828"/>
            </a:xfrm>
            <a:prstGeom prst="ellipse">
              <a:avLst/>
            </a:prstGeom>
            <a:solidFill>
              <a:schemeClr val="accent6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79792" y="5272423"/>
              <a:ext cx="1606408" cy="88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Edges (activity)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79562" y="5689829"/>
              <a:ext cx="1506638" cy="40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Node (entity)</a:t>
              </a:r>
              <a:endParaRPr lang="en-US" sz="1400" dirty="0"/>
            </a:p>
          </p:txBody>
        </p:sp>
      </p:grp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Differentiating Provenance, Log </a:t>
            </a:r>
            <a:r>
              <a:rPr lang="en-US" dirty="0" smtClean="0"/>
              <a:t>data, Metadata, Pedigree, and Lineage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787924"/>
              </p:ext>
            </p:extLst>
          </p:nvPr>
        </p:nvGraphicFramePr>
        <p:xfrm>
          <a:off x="1371600" y="1923433"/>
          <a:ext cx="6400800" cy="392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1600200"/>
                <a:gridCol w="1600200"/>
                <a:gridCol w="1600200"/>
              </a:tblGrid>
              <a:tr h="6221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Describes Data?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Shows</a:t>
                      </a:r>
                      <a:r>
                        <a:rPr lang="en-US" baseline="0" dirty="0" smtClean="0"/>
                        <a:t> Complete History?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Denotes data</a:t>
                      </a:r>
                      <a:r>
                        <a:rPr lang="en-US" baseline="0" dirty="0" smtClean="0"/>
                        <a:t> dependency?</a:t>
                      </a:r>
                      <a:endParaRPr lang="en-US" dirty="0"/>
                    </a:p>
                  </a:txBody>
                  <a:tcPr/>
                </a:tc>
              </a:tr>
              <a:tr h="628684">
                <a:tc>
                  <a:txBody>
                    <a:bodyPr/>
                    <a:lstStyle/>
                    <a:p>
                      <a:r>
                        <a:rPr lang="en-US" dirty="0" smtClean="0"/>
                        <a:t>Metadata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5118">
                <a:tc>
                  <a:txBody>
                    <a:bodyPr/>
                    <a:lstStyle/>
                    <a:p>
                      <a:r>
                        <a:rPr lang="en-US" dirty="0" smtClean="0"/>
                        <a:t>Log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8684">
                <a:tc>
                  <a:txBody>
                    <a:bodyPr/>
                    <a:lstStyle/>
                    <a:p>
                      <a:r>
                        <a:rPr lang="en-US" dirty="0" smtClean="0"/>
                        <a:t>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5118">
                <a:tc>
                  <a:txBody>
                    <a:bodyPr/>
                    <a:lstStyle/>
                    <a:p>
                      <a:r>
                        <a:rPr lang="en-US" dirty="0" smtClean="0"/>
                        <a:t>Pedigree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5118">
                <a:tc>
                  <a:txBody>
                    <a:bodyPr/>
                    <a:lstStyle/>
                    <a:p>
                      <a:r>
                        <a:rPr lang="en-US" dirty="0" smtClean="0"/>
                        <a:t>Lineage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162268"/>
            <a:ext cx="409731" cy="409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52900"/>
            <a:ext cx="4191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69" y="4162268"/>
            <a:ext cx="409732" cy="4097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801545"/>
            <a:ext cx="409731" cy="409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801393"/>
            <a:ext cx="409731" cy="409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69" y="4801241"/>
            <a:ext cx="409731" cy="4097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9" y="5350732"/>
            <a:ext cx="409731" cy="409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27" y="5325974"/>
            <a:ext cx="409731" cy="4097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68" y="5376459"/>
            <a:ext cx="409731" cy="4097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8" y="2944294"/>
            <a:ext cx="409731" cy="4097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66" y="3009233"/>
            <a:ext cx="279853" cy="2798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66" y="3596982"/>
            <a:ext cx="279853" cy="2798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08" y="3613213"/>
            <a:ext cx="279853" cy="27985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27" y="2961701"/>
            <a:ext cx="266201" cy="2662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8" y="3566897"/>
            <a:ext cx="409731" cy="4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and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</a:p>
          <a:p>
            <a:pPr lvl="1"/>
            <a:r>
              <a:rPr lang="en-US" dirty="0" smtClean="0"/>
              <a:t> Does provenance help provide intrusion detection for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Research Objective</a:t>
            </a:r>
          </a:p>
          <a:p>
            <a:pPr lvl="1"/>
            <a:r>
              <a:rPr lang="en-US" dirty="0" smtClean="0"/>
              <a:t> To understand </a:t>
            </a:r>
            <a:r>
              <a:rPr lang="en-US" dirty="0"/>
              <a:t>h</a:t>
            </a:r>
            <a:r>
              <a:rPr lang="en-US" dirty="0" smtClean="0"/>
              <a:t>ow provenance data can be used to provide intrusion detection to </a:t>
            </a:r>
            <a:r>
              <a:rPr lang="en-US" dirty="0" err="1" smtClean="0"/>
              <a:t>IoT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do we generate and model provenance in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</a:p>
          <a:p>
            <a:pPr lvl="1">
              <a:buNone/>
            </a:pPr>
            <a:r>
              <a:rPr lang="en-US" dirty="0" smtClean="0"/>
              <a:t>Contribution: To develop a Provenance collection framework for </a:t>
            </a:r>
            <a:r>
              <a:rPr lang="en-US" dirty="0" err="1" smtClean="0"/>
              <a:t>IoT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do we store the vast provenance data on memory constrained </a:t>
            </a:r>
            <a:r>
              <a:rPr lang="en-US" dirty="0" err="1" smtClean="0"/>
              <a:t>IoT</a:t>
            </a:r>
            <a:r>
              <a:rPr lang="en-US" dirty="0" smtClean="0"/>
              <a:t> Devices?</a:t>
            </a:r>
          </a:p>
          <a:p>
            <a:pPr lvl="1">
              <a:buNone/>
            </a:pPr>
            <a:r>
              <a:rPr lang="en-US" dirty="0" smtClean="0"/>
              <a:t>Contribution: A policy driven framework for efficient provenance storage on </a:t>
            </a:r>
            <a:r>
              <a:rPr lang="en-US" dirty="0" err="1" smtClean="0"/>
              <a:t>IoT</a:t>
            </a:r>
            <a:r>
              <a:rPr lang="en-US" dirty="0" smtClean="0"/>
              <a:t> devices.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A Provenance collection framework for IoT.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known provenance collection system designed for </a:t>
            </a:r>
            <a:r>
              <a:rPr lang="en-US" dirty="0" err="1"/>
              <a:t>IoT</a:t>
            </a:r>
            <a:r>
              <a:rPr lang="en-US" dirty="0"/>
              <a:t>.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devices generates lots of data</a:t>
            </a:r>
          </a:p>
          <a:p>
            <a:pPr lvl="1"/>
            <a:r>
              <a:rPr lang="en-US" dirty="0" smtClean="0"/>
              <a:t>Might contain unimportant data</a:t>
            </a:r>
          </a:p>
          <a:p>
            <a:r>
              <a:rPr lang="en-US" dirty="0" smtClean="0"/>
              <a:t>Need to streamline data to derive 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02596" y="1636911"/>
            <a:ext cx="3754848" cy="1029439"/>
            <a:chOff x="693141" y="635863"/>
            <a:chExt cx="5006463" cy="1372584"/>
          </a:xfrm>
        </p:grpSpPr>
        <p:grpSp>
          <p:nvGrpSpPr>
            <p:cNvPr id="5" name="Group 4"/>
            <p:cNvGrpSpPr/>
            <p:nvPr/>
          </p:nvGrpSpPr>
          <p:grpSpPr>
            <a:xfrm>
              <a:off x="693141" y="635863"/>
              <a:ext cx="5006463" cy="1372584"/>
              <a:chOff x="603450" y="616879"/>
              <a:chExt cx="5006463" cy="137258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24216" y="626969"/>
                <a:ext cx="4167506" cy="135913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4215" y="616879"/>
                <a:ext cx="496404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[t1</a:t>
                </a:r>
                <a:r>
                  <a:rPr lang="en-US" sz="1600" dirty="0" smtClean="0"/>
                  <a:t>]{Data=d1</a:t>
                </a:r>
                <a:r>
                  <a:rPr lang="en-US" sz="1600" dirty="0"/>
                  <a:t>, </a:t>
                </a:r>
                <a:r>
                  <a:rPr lang="is-IS" sz="1600" dirty="0"/>
                  <a:t>Device=r1, </a:t>
                </a:r>
                <a:r>
                  <a:rPr lang="is-IS" sz="1600" dirty="0" smtClean="0"/>
                  <a:t>Sensor=s1</a:t>
                </a:r>
                <a:r>
                  <a:rPr lang="is-IS" sz="1600" dirty="0"/>
                  <a:t>}</a:t>
                </a:r>
                <a:endParaRPr lang="en-US" sz="16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45867" y="904605"/>
                <a:ext cx="496404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[t2</a:t>
                </a:r>
                <a:r>
                  <a:rPr lang="en-US" sz="1600" dirty="0" smtClean="0"/>
                  <a:t>]{</a:t>
                </a:r>
                <a:r>
                  <a:rPr lang="en-US" sz="1600" dirty="0"/>
                  <a:t>D</a:t>
                </a:r>
                <a:r>
                  <a:rPr lang="en-US" sz="1600" dirty="0" smtClean="0"/>
                  <a:t>ata=d2</a:t>
                </a:r>
                <a:r>
                  <a:rPr lang="is-IS" sz="1600" dirty="0"/>
                  <a:t>, D</a:t>
                </a:r>
                <a:r>
                  <a:rPr lang="is-IS" sz="1600" dirty="0" smtClean="0"/>
                  <a:t>evice=r1</a:t>
                </a:r>
                <a:r>
                  <a:rPr lang="is-IS" sz="1600" dirty="0"/>
                  <a:t>, S</a:t>
                </a:r>
                <a:r>
                  <a:rPr lang="is-IS" sz="1600" dirty="0" smtClean="0"/>
                  <a:t>ensor=s1</a:t>
                </a:r>
                <a:r>
                  <a:rPr lang="is-IS" sz="1600" dirty="0"/>
                  <a:t>}</a:t>
                </a:r>
                <a:endParaRPr lang="en-US" sz="16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03450" y="1538058"/>
                <a:ext cx="496404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[t4</a:t>
                </a:r>
                <a:r>
                  <a:rPr lang="en-US" sz="1600" dirty="0" smtClean="0"/>
                  <a:t>]{Data=d4</a:t>
                </a:r>
                <a:r>
                  <a:rPr lang="is-IS" sz="1600" dirty="0"/>
                  <a:t>, Device=r1, </a:t>
                </a:r>
                <a:r>
                  <a:rPr lang="is-IS" sz="1600" dirty="0" smtClean="0"/>
                  <a:t>Sensor=s1</a:t>
                </a:r>
                <a:r>
                  <a:rPr lang="is-IS" sz="1600" dirty="0"/>
                  <a:t>}</a:t>
                </a:r>
                <a:endParaRPr lang="en-US" sz="1600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13909" y="1254107"/>
              <a:ext cx="496404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[t3</a:t>
              </a:r>
              <a:r>
                <a:rPr lang="en-US" sz="1600" dirty="0" smtClean="0"/>
                <a:t>]{Data=d3</a:t>
              </a:r>
              <a:r>
                <a:rPr lang="is-IS" sz="1600" dirty="0"/>
                <a:t>, Device=r1, </a:t>
              </a:r>
              <a:r>
                <a:rPr lang="is-IS" sz="1600" dirty="0" smtClean="0"/>
                <a:t>Sensor=s1</a:t>
              </a:r>
              <a:r>
                <a:rPr lang="is-IS" sz="1600" dirty="0"/>
                <a:t>}</a:t>
              </a:r>
              <a:endParaRPr lang="en-US" sz="1600" dirty="0"/>
            </a:p>
          </p:txBody>
        </p:sp>
      </p:grpSp>
      <p:sp>
        <p:nvSpPr>
          <p:cNvPr id="11" name="Down Arrow 10"/>
          <p:cNvSpPr/>
          <p:nvPr/>
        </p:nvSpPr>
        <p:spPr>
          <a:xfrm>
            <a:off x="5388339" y="2748418"/>
            <a:ext cx="571500" cy="642938"/>
          </a:xfrm>
          <a:prstGeom prst="down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wn Arrow 13"/>
          <p:cNvSpPr/>
          <p:nvPr/>
        </p:nvSpPr>
        <p:spPr>
          <a:xfrm rot="5400000">
            <a:off x="3891823" y="4230297"/>
            <a:ext cx="571500" cy="642938"/>
          </a:xfrm>
          <a:prstGeom prst="down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4461827" y="1290044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Raw Sensor-Actuator Data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572804" y="3442113"/>
            <a:ext cx="2606057" cy="2588291"/>
            <a:chOff x="8155858" y="3286643"/>
            <a:chExt cx="2833188" cy="2628382"/>
          </a:xfrm>
        </p:grpSpPr>
        <p:sp>
          <p:nvSpPr>
            <p:cNvPr id="13" name="Rounded Rectangle 12"/>
            <p:cNvSpPr/>
            <p:nvPr/>
          </p:nvSpPr>
          <p:spPr>
            <a:xfrm>
              <a:off x="8155858" y="3286643"/>
              <a:ext cx="2833188" cy="2628382"/>
            </a:xfrm>
            <a:prstGeom prst="round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96275" y="5052318"/>
              <a:ext cx="2509628" cy="57790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Get Sensor Observations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78837" y="4111983"/>
              <a:ext cx="2527066" cy="73768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Extract Data Features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385641" y="3404098"/>
              <a:ext cx="2603405" cy="656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Provenance Generation</a:t>
              </a:r>
              <a:endParaRPr lang="en-US" dirty="0"/>
            </a:p>
            <a:p>
              <a:r>
                <a:rPr lang="en-US" dirty="0"/>
                <a:t>Engine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-1785937" y="-185737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95401" y="3326994"/>
            <a:ext cx="2587118" cy="2669254"/>
            <a:chOff x="1295401" y="3326994"/>
            <a:chExt cx="2587118" cy="2669254"/>
          </a:xfrm>
        </p:grpSpPr>
        <p:grpSp>
          <p:nvGrpSpPr>
            <p:cNvPr id="44" name="Group 43"/>
            <p:cNvGrpSpPr/>
            <p:nvPr/>
          </p:nvGrpSpPr>
          <p:grpSpPr>
            <a:xfrm>
              <a:off x="1295401" y="3326994"/>
              <a:ext cx="2587118" cy="2207877"/>
              <a:chOff x="1426045" y="3442236"/>
              <a:chExt cx="3289364" cy="244581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819400" y="4095750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426045" y="3861362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105809" y="3442236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94335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94310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710402" y="5626916"/>
              <a:ext cx="1914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Provenance Graph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3" name="Straight Arrow Connector 2"/>
            <p:cNvCxnSpPr>
              <a:stCxn id="20" idx="7"/>
              <a:endCxn id="21" idx="2"/>
            </p:cNvCxnSpPr>
            <p:nvPr/>
          </p:nvCxnSpPr>
          <p:spPr>
            <a:xfrm flipV="1">
              <a:off x="1704643" y="3628298"/>
              <a:ext cx="1698419" cy="16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752600" y="4114800"/>
              <a:ext cx="632162" cy="6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3" idx="1"/>
              <a:endCxn id="20" idx="4"/>
            </p:cNvCxnSpPr>
            <p:nvPr/>
          </p:nvCxnSpPr>
          <p:spPr>
            <a:xfrm flipH="1" flipV="1">
              <a:off x="1535130" y="4307955"/>
              <a:ext cx="237155" cy="71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22" idx="2"/>
            </p:cNvCxnSpPr>
            <p:nvPr/>
          </p:nvCxnSpPr>
          <p:spPr>
            <a:xfrm flipV="1">
              <a:off x="2181527" y="5233567"/>
              <a:ext cx="1093760" cy="44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9" idx="3"/>
            </p:cNvCxnSpPr>
            <p:nvPr/>
          </p:nvCxnSpPr>
          <p:spPr>
            <a:xfrm flipH="1">
              <a:off x="2113625" y="4431291"/>
              <a:ext cx="347879" cy="572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2" idx="1"/>
              <a:endCxn id="19" idx="5"/>
            </p:cNvCxnSpPr>
            <p:nvPr/>
          </p:nvCxnSpPr>
          <p:spPr>
            <a:xfrm flipH="1" flipV="1">
              <a:off x="2800531" y="4431291"/>
              <a:ext cx="544971" cy="589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2" idx="0"/>
              <a:endCxn id="21" idx="4"/>
            </p:cNvCxnSpPr>
            <p:nvPr/>
          </p:nvCxnSpPr>
          <p:spPr>
            <a:xfrm flipV="1">
              <a:off x="3515016" y="3929602"/>
              <a:ext cx="127775" cy="100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9" idx="6"/>
              <a:endCxn id="21" idx="3"/>
            </p:cNvCxnSpPr>
            <p:nvPr/>
          </p:nvCxnSpPr>
          <p:spPr>
            <a:xfrm flipV="1">
              <a:off x="2870746" y="3841352"/>
              <a:ext cx="602531" cy="37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458004" y="178029"/>
            <a:ext cx="8229600" cy="1143000"/>
          </a:xfrm>
        </p:spPr>
        <p:txBody>
          <a:bodyPr/>
          <a:lstStyle/>
          <a:p>
            <a:r>
              <a:rPr lang="en-US" dirty="0" smtClean="0"/>
              <a:t>Overarching Goal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4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Sensor Ontology (SSO)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W3C Standard for representing sensor information</a:t>
            </a:r>
          </a:p>
          <a:p>
            <a:r>
              <a:rPr lang="en-US" dirty="0" smtClean="0"/>
              <a:t>Allows interoperability across various sensors platforms.</a:t>
            </a:r>
          </a:p>
          <a:p>
            <a:r>
              <a:rPr lang="en-US" dirty="0" smtClean="0"/>
              <a:t>Consists of device , sensor and observation information</a:t>
            </a:r>
          </a:p>
          <a:p>
            <a:r>
              <a:rPr lang="en-US" dirty="0" smtClean="0"/>
              <a:t>Observation and Measurements</a:t>
            </a:r>
          </a:p>
          <a:p>
            <a:pPr lvl="1"/>
            <a:r>
              <a:rPr lang="en-US" dirty="0"/>
              <a:t>contains readings of </a:t>
            </a:r>
            <a:r>
              <a:rPr lang="en-US" dirty="0" smtClean="0"/>
              <a:t>sensors (</a:t>
            </a:r>
            <a:r>
              <a:rPr lang="en-US" dirty="0" err="1" smtClean="0"/>
              <a:t>e.g</a:t>
            </a:r>
            <a:r>
              <a:rPr lang="en-US" dirty="0" smtClean="0"/>
              <a:t> temperature</a:t>
            </a:r>
            <a:r>
              <a:rPr lang="en-US" dirty="0"/>
              <a:t>, pressure, Humidity</a:t>
            </a:r>
            <a:r>
              <a:rPr lang="en-US" dirty="0" smtClean="0"/>
              <a:t>).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PROV-O /PROV-DM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W3C Standard for representing provenance data</a:t>
            </a:r>
          </a:p>
          <a:p>
            <a:pPr lvl="1"/>
            <a:r>
              <a:rPr lang="en-US" dirty="0" smtClean="0"/>
              <a:t>Allows interoperable data exchange between homogeneous environments (</a:t>
            </a:r>
            <a:r>
              <a:rPr lang="en-US" dirty="0" err="1" smtClean="0"/>
              <a:t>e.g</a:t>
            </a:r>
            <a:r>
              <a:rPr lang="en-US" dirty="0" smtClean="0"/>
              <a:t> Web)</a:t>
            </a:r>
          </a:p>
          <a:p>
            <a:r>
              <a:rPr lang="en-US" dirty="0" smtClean="0"/>
              <a:t>Consists of Three major component</a:t>
            </a:r>
          </a:p>
          <a:p>
            <a:pPr lvl="1"/>
            <a:r>
              <a:rPr lang="en-US" dirty="0" smtClean="0"/>
              <a:t>Entity</a:t>
            </a:r>
          </a:p>
          <a:p>
            <a:pPr lvl="1"/>
            <a:r>
              <a:rPr lang="en-US" dirty="0" smtClean="0"/>
              <a:t>Activity</a:t>
            </a:r>
          </a:p>
          <a:p>
            <a:pPr lvl="1"/>
            <a:r>
              <a:rPr lang="en-US" dirty="0" smtClean="0"/>
              <a:t>Agent</a:t>
            </a:r>
          </a:p>
          <a:p>
            <a:r>
              <a:rPr lang="en-US" dirty="0" smtClean="0"/>
              <a:t>Serialized to:</a:t>
            </a:r>
          </a:p>
          <a:p>
            <a:pPr lvl="1"/>
            <a:r>
              <a:rPr lang="en-US" dirty="0" smtClean="0"/>
              <a:t>RDF</a:t>
            </a:r>
          </a:p>
          <a:p>
            <a:pPr lvl="1"/>
            <a:r>
              <a:rPr lang="en-US" dirty="0" smtClean="0"/>
              <a:t>JSON</a:t>
            </a:r>
          </a:p>
          <a:p>
            <a:pPr lvl="1"/>
            <a:r>
              <a:rPr lang="en-US" dirty="0" smtClean="0"/>
              <a:t>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895600" y="3344816"/>
            <a:ext cx="6202939" cy="3292522"/>
            <a:chOff x="1566282" y="1676400"/>
            <a:chExt cx="6852188" cy="3539058"/>
          </a:xfrm>
        </p:grpSpPr>
        <p:grpSp>
          <p:nvGrpSpPr>
            <p:cNvPr id="8" name="Group 7"/>
            <p:cNvGrpSpPr/>
            <p:nvPr/>
          </p:nvGrpSpPr>
          <p:grpSpPr>
            <a:xfrm>
              <a:off x="1566282" y="1676400"/>
              <a:ext cx="6852188" cy="3539058"/>
              <a:chOff x="1267190" y="351618"/>
              <a:chExt cx="6852188" cy="3539058"/>
            </a:xfrm>
          </p:grpSpPr>
          <p:sp>
            <p:nvSpPr>
              <p:cNvPr id="11" name="Off-page Connector 10"/>
              <p:cNvSpPr/>
              <p:nvPr/>
            </p:nvSpPr>
            <p:spPr>
              <a:xfrm rot="10800000">
                <a:off x="2514600" y="1752600"/>
                <a:ext cx="1139706" cy="602618"/>
              </a:xfrm>
              <a:prstGeom prst="flowChartOffpageConnector">
                <a:avLst/>
              </a:prstGeom>
              <a:solidFill>
                <a:srgbClr val="FFC00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01273" y="1892906"/>
                <a:ext cx="979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Agent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029199" y="990600"/>
                <a:ext cx="1521433" cy="609600"/>
              </a:xfrm>
              <a:prstGeom prst="ellipse">
                <a:avLst/>
              </a:prstGeom>
              <a:solidFill>
                <a:srgbClr val="FFFF0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Entity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9200" y="2895600"/>
                <a:ext cx="1183009" cy="533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Activity</a:t>
                </a:r>
                <a:endParaRPr lang="en-US" dirty="0"/>
              </a:p>
            </p:txBody>
          </p:sp>
          <p:cxnSp>
            <p:nvCxnSpPr>
              <p:cNvPr id="15" name="Curved Connector 14"/>
              <p:cNvCxnSpPr>
                <a:stCxn id="15" idx="2"/>
              </p:cNvCxnSpPr>
              <p:nvPr/>
            </p:nvCxnSpPr>
            <p:spPr>
              <a:xfrm rot="10800000" flipV="1">
                <a:off x="3654306" y="1295400"/>
                <a:ext cx="1374894" cy="650044"/>
              </a:xfrm>
              <a:prstGeom prst="curved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15"/>
              <p:cNvCxnSpPr>
                <a:stCxn id="16" idx="1"/>
              </p:cNvCxnSpPr>
              <p:nvPr/>
            </p:nvCxnSpPr>
            <p:spPr>
              <a:xfrm rot="10800000">
                <a:off x="3654306" y="2314776"/>
                <a:ext cx="1374894" cy="847524"/>
              </a:xfrm>
              <a:prstGeom prst="curved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5599052" y="1614538"/>
                <a:ext cx="1" cy="12954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/>
              <p:cNvCxnSpPr>
                <a:stCxn id="16" idx="2"/>
                <a:endCxn id="16" idx="3"/>
              </p:cNvCxnSpPr>
              <p:nvPr/>
            </p:nvCxnSpPr>
            <p:spPr>
              <a:xfrm rot="5400000" flipH="1" flipV="1">
                <a:off x="5783107" y="2999898"/>
                <a:ext cx="266700" cy="591504"/>
              </a:xfrm>
              <a:prstGeom prst="curvedConnector4">
                <a:avLst>
                  <a:gd name="adj1" fmla="val -85714"/>
                  <a:gd name="adj2" fmla="val 138647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6030904" y="1600199"/>
                <a:ext cx="0" cy="12954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267190" y="1134549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 smtClean="0"/>
                  <a:t>actedOnBehalfOf</a:t>
                </a:r>
                <a:endParaRPr lang="en-US" sz="16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996831" y="3552122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 smtClean="0"/>
                  <a:t>wasInformedBy</a:t>
                </a:r>
                <a:endParaRPr lang="en-US" sz="16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81029" y="1953416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 smtClean="0"/>
                  <a:t>wasGeneratedBy</a:t>
                </a:r>
                <a:endParaRPr lang="en-US" sz="16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70921" y="2060746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used</a:t>
                </a:r>
                <a:endParaRPr lang="en-US" sz="1600" dirty="0"/>
              </a:p>
            </p:txBody>
          </p:sp>
          <p:cxnSp>
            <p:nvCxnSpPr>
              <p:cNvPr id="25" name="Curved Connector 24"/>
              <p:cNvCxnSpPr/>
              <p:nvPr/>
            </p:nvCxnSpPr>
            <p:spPr>
              <a:xfrm flipH="1" flipV="1">
                <a:off x="5959127" y="998364"/>
                <a:ext cx="591504" cy="304800"/>
              </a:xfrm>
              <a:prstGeom prst="curvedConnector4">
                <a:avLst>
                  <a:gd name="adj1" fmla="val -38647"/>
                  <a:gd name="adj2" fmla="val 175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410199" y="351618"/>
                <a:ext cx="2138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 smtClean="0"/>
                  <a:t>wasDerievedFrom</a:t>
                </a:r>
                <a:endParaRPr lang="en-US" sz="1600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076108" y="4344761"/>
              <a:ext cx="2138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/>
                <a:t>wasAssociatedWith</a:t>
              </a:r>
              <a:endParaRPr 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71671" y="2262992"/>
              <a:ext cx="2138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wasAttributedTo</a:t>
              </a:r>
              <a:endParaRPr lang="en-US" sz="1600" dirty="0"/>
            </a:p>
          </p:txBody>
        </p:sp>
      </p:grpSp>
      <p:cxnSp>
        <p:nvCxnSpPr>
          <p:cNvPr id="29" name="Curved Connector 28"/>
          <p:cNvCxnSpPr>
            <a:stCxn id="11" idx="3"/>
            <a:endCxn id="11" idx="2"/>
          </p:cNvCxnSpPr>
          <p:nvPr/>
        </p:nvCxnSpPr>
        <p:spPr>
          <a:xfrm rot="10800000" flipH="1">
            <a:off x="4024816" y="4648205"/>
            <a:ext cx="515859" cy="280319"/>
          </a:xfrm>
          <a:prstGeom prst="curvedConnector4">
            <a:avLst>
              <a:gd name="adj1" fmla="val -44314"/>
              <a:gd name="adj2" fmla="val 18155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9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PROV-O and SSO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SSO defines sensor domain</a:t>
            </a:r>
          </a:p>
          <a:p>
            <a:pPr lvl="1"/>
            <a:r>
              <a:rPr lang="en-US" dirty="0" smtClean="0"/>
              <a:t>Defines vocabularies, concepts and relationships between concepts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PROV-O denotes dependency between multiple entities (</a:t>
            </a:r>
            <a:r>
              <a:rPr lang="en-US" dirty="0" err="1" smtClean="0"/>
              <a:t>e.g</a:t>
            </a:r>
            <a:r>
              <a:rPr lang="en-US" dirty="0" smtClean="0"/>
              <a:t> sensors)</a:t>
            </a:r>
          </a:p>
          <a:p>
            <a:endParaRPr lang="en-US" dirty="0" smtClean="0"/>
          </a:p>
          <a:p>
            <a:r>
              <a:rPr lang="en-US" dirty="0"/>
              <a:t>SSO and PROV-O </a:t>
            </a:r>
            <a:r>
              <a:rPr lang="en-US" dirty="0" smtClean="0"/>
              <a:t>can be aligned for better representation of dependencies in sensor data.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 fontScale="3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IoT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Data provenance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IoT Use Case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Research Contributions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Provenance-aware </a:t>
            </a:r>
            <a:r>
              <a:rPr lang="en-US" sz="7200" dirty="0" err="1" smtClean="0"/>
              <a:t>IoT</a:t>
            </a:r>
            <a:r>
              <a:rPr lang="en-US" sz="7200" dirty="0" smtClean="0"/>
              <a:t>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800" dirty="0" smtClean="0"/>
              <a:t>SSN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6800" dirty="0" smtClean="0"/>
              <a:t>PROV-O/PROV-DM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Efficient Provenance Storage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Experiment Evaluation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Future Work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 smtClean="0"/>
              <a:t>Acknowledgement</a:t>
            </a:r>
          </a:p>
          <a:p>
            <a:pPr lvl="1"/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6889239" y="4394070"/>
            <a:ext cx="2116837" cy="1378222"/>
            <a:chOff x="9185658" y="4715757"/>
            <a:chExt cx="2822450" cy="1837628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9185658" y="4715757"/>
              <a:ext cx="503998" cy="1294770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9986414" y="6010527"/>
              <a:ext cx="698336" cy="517152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/>
                <a:t>e9</a:t>
              </a:r>
              <a:endParaRPr lang="en-US" sz="135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1127480" y="6066751"/>
              <a:ext cx="880628" cy="486634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/>
                <a:t>e10</a:t>
              </a:r>
              <a:endParaRPr lang="en-US" sz="135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256399" y="2382172"/>
            <a:ext cx="3477752" cy="3371784"/>
            <a:chOff x="7008532" y="2033229"/>
            <a:chExt cx="4637003" cy="4495712"/>
          </a:xfrm>
        </p:grpSpPr>
        <p:sp>
          <p:nvSpPr>
            <p:cNvPr id="11" name="Off-page Connector 10"/>
            <p:cNvSpPr/>
            <p:nvPr/>
          </p:nvSpPr>
          <p:spPr>
            <a:xfrm>
              <a:off x="8969800" y="3203256"/>
              <a:ext cx="1543298" cy="580695"/>
            </a:xfrm>
            <a:prstGeom prst="flowChartOffpageConnector">
              <a:avLst/>
            </a:prstGeom>
            <a:solidFill>
              <a:srgbClr val="FFC000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s3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8064543" y="4715757"/>
              <a:ext cx="1555863" cy="1302491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30" idx="2"/>
            </p:cNvCxnSpPr>
            <p:nvPr/>
          </p:nvCxnSpPr>
          <p:spPr>
            <a:xfrm flipH="1" flipV="1">
              <a:off x="9770751" y="4700888"/>
              <a:ext cx="551427" cy="1309640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9929058" y="4711678"/>
              <a:ext cx="1716477" cy="1355073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7630396" y="6010529"/>
              <a:ext cx="687496" cy="484968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/>
                <a:t>e7</a:t>
              </a:r>
              <a:endParaRPr lang="en-US" sz="135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849893" y="6010528"/>
              <a:ext cx="686148" cy="518413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/>
                <a:t>e8</a:t>
              </a:r>
              <a:endParaRPr lang="en-US" sz="135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008532" y="2033229"/>
              <a:ext cx="2732917" cy="1170027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Off-page Connector 33"/>
          <p:cNvSpPr/>
          <p:nvPr/>
        </p:nvSpPr>
        <p:spPr>
          <a:xfrm>
            <a:off x="4406533" y="2037716"/>
            <a:ext cx="1077508" cy="381706"/>
          </a:xfrm>
          <a:prstGeom prst="flowChartOffpageConnector">
            <a:avLst/>
          </a:prstGeom>
          <a:solidFill>
            <a:srgbClr val="FFC0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73528" y="5754235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04307" y="5772293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877873" y="5728872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95994" y="5734661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t8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655677" y="5726500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t9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624365" y="5755491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t10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39192" y="5541721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t6</a:t>
            </a:r>
          </a:p>
        </p:txBody>
      </p:sp>
      <p:sp>
        <p:nvSpPr>
          <p:cNvPr id="76" name="TextBox 75"/>
          <p:cNvSpPr txBox="1"/>
          <p:nvPr/>
        </p:nvSpPr>
        <p:spPr>
          <a:xfrm rot="16200000">
            <a:off x="4617459" y="2621038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used</a:t>
            </a:r>
          </a:p>
        </p:txBody>
      </p:sp>
      <p:sp>
        <p:nvSpPr>
          <p:cNvPr id="77" name="TextBox 76"/>
          <p:cNvSpPr txBox="1"/>
          <p:nvPr/>
        </p:nvSpPr>
        <p:spPr>
          <a:xfrm rot="1514554">
            <a:off x="6101164" y="2595820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used</a:t>
            </a:r>
          </a:p>
        </p:txBody>
      </p:sp>
      <p:sp>
        <p:nvSpPr>
          <p:cNvPr id="80" name="TextBox 79"/>
          <p:cNvSpPr txBox="1"/>
          <p:nvPr/>
        </p:nvSpPr>
        <p:spPr>
          <a:xfrm rot="20064093">
            <a:off x="3506529" y="2516744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used</a:t>
            </a:r>
          </a:p>
        </p:txBody>
      </p:sp>
      <p:sp>
        <p:nvSpPr>
          <p:cNvPr id="82" name="TextBox 81"/>
          <p:cNvSpPr txBox="1"/>
          <p:nvPr/>
        </p:nvSpPr>
        <p:spPr>
          <a:xfrm rot="19336314">
            <a:off x="6429954" y="4565063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wGB</a:t>
            </a:r>
            <a:endParaRPr lang="en-US" sz="1350" dirty="0"/>
          </a:p>
        </p:txBody>
      </p:sp>
      <p:sp>
        <p:nvSpPr>
          <p:cNvPr id="83" name="TextBox 82"/>
          <p:cNvSpPr txBox="1"/>
          <p:nvPr/>
        </p:nvSpPr>
        <p:spPr>
          <a:xfrm rot="17834550">
            <a:off x="6682752" y="4745042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wGB</a:t>
            </a:r>
            <a:endParaRPr lang="en-US" sz="1350" dirty="0"/>
          </a:p>
        </p:txBody>
      </p:sp>
      <p:sp>
        <p:nvSpPr>
          <p:cNvPr id="84" name="TextBox 83"/>
          <p:cNvSpPr txBox="1"/>
          <p:nvPr/>
        </p:nvSpPr>
        <p:spPr>
          <a:xfrm rot="3803962">
            <a:off x="7379125" y="4787063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wGB</a:t>
            </a:r>
            <a:endParaRPr lang="en-US" sz="1350" dirty="0"/>
          </a:p>
        </p:txBody>
      </p:sp>
      <p:sp>
        <p:nvSpPr>
          <p:cNvPr id="85" name="TextBox 84"/>
          <p:cNvSpPr txBox="1"/>
          <p:nvPr/>
        </p:nvSpPr>
        <p:spPr>
          <a:xfrm rot="2408915">
            <a:off x="7766687" y="4566830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wGB</a:t>
            </a:r>
            <a:endParaRPr lang="en-US" sz="1350" dirty="0"/>
          </a:p>
        </p:txBody>
      </p:sp>
      <p:sp>
        <p:nvSpPr>
          <p:cNvPr id="86" name="TextBox 85"/>
          <p:cNvSpPr txBox="1"/>
          <p:nvPr/>
        </p:nvSpPr>
        <p:spPr>
          <a:xfrm>
            <a:off x="4558945" y="1803715"/>
            <a:ext cx="6739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C000"/>
                </a:solidFill>
              </a:rPr>
              <a:t>AGENT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91713" y="5395417"/>
            <a:ext cx="10106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92D050"/>
                </a:solidFill>
              </a:rPr>
              <a:t>ENTITY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446793" y="3016152"/>
            <a:ext cx="6739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C000"/>
                </a:solidFill>
              </a:rPr>
              <a:t>AGENT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990964" y="3931933"/>
            <a:ext cx="9946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2060"/>
                </a:solidFill>
              </a:rPr>
              <a:t>ACTION</a:t>
            </a:r>
          </a:p>
        </p:txBody>
      </p:sp>
      <p:sp>
        <p:nvSpPr>
          <p:cNvPr id="90" name="Title 1"/>
          <p:cNvSpPr>
            <a:spLocks noGrp="1"/>
          </p:cNvSpPr>
          <p:nvPr>
            <p:ph type="title"/>
          </p:nvPr>
        </p:nvSpPr>
        <p:spPr>
          <a:xfrm>
            <a:off x="2415630" y="380356"/>
            <a:ext cx="4526473" cy="581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Prov</a:t>
            </a:r>
            <a:r>
              <a:rPr lang="en-US" dirty="0" smtClean="0"/>
              <a:t>-Sensor Model Alignment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-885825" y="511492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sp>
        <p:nvSpPr>
          <p:cNvPr id="94" name="TextBox 93"/>
          <p:cNvSpPr txBox="1"/>
          <p:nvPr/>
        </p:nvSpPr>
        <p:spPr>
          <a:xfrm>
            <a:off x="-1157287" y="355758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pSp>
        <p:nvGrpSpPr>
          <p:cNvPr id="54" name="Group 53"/>
          <p:cNvGrpSpPr/>
          <p:nvPr/>
        </p:nvGrpSpPr>
        <p:grpSpPr>
          <a:xfrm>
            <a:off x="1151022" y="2381218"/>
            <a:ext cx="3484576" cy="3415185"/>
            <a:chOff x="1534695" y="2061967"/>
            <a:chExt cx="4524145" cy="4523571"/>
          </a:xfrm>
        </p:grpSpPr>
        <p:grpSp>
          <p:nvGrpSpPr>
            <p:cNvPr id="53" name="Group 52"/>
            <p:cNvGrpSpPr/>
            <p:nvPr/>
          </p:nvGrpSpPr>
          <p:grpSpPr>
            <a:xfrm>
              <a:off x="1534695" y="2061967"/>
              <a:ext cx="4524145" cy="4523571"/>
              <a:chOff x="1534695" y="2061967"/>
              <a:chExt cx="4524145" cy="4523571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534695" y="2061967"/>
                <a:ext cx="4524145" cy="4523571"/>
                <a:chOff x="1534695" y="2061967"/>
                <a:chExt cx="4524145" cy="4523571"/>
              </a:xfrm>
            </p:grpSpPr>
            <p:cxnSp>
              <p:nvCxnSpPr>
                <p:cNvPr id="20" name="Straight Arrow Connector 19"/>
                <p:cNvCxnSpPr/>
                <p:nvPr/>
              </p:nvCxnSpPr>
              <p:spPr>
                <a:xfrm flipV="1">
                  <a:off x="3025312" y="4775074"/>
                  <a:ext cx="524528" cy="1249390"/>
                </a:xfrm>
                <a:prstGeom prst="straightConnector1">
                  <a:avLst/>
                </a:prstGeom>
                <a:ln w="3175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>
                  <a:off x="3844221" y="6039379"/>
                  <a:ext cx="671529" cy="489937"/>
                </a:xfrm>
                <a:prstGeom prst="ellipse">
                  <a:avLst/>
                </a:prstGeom>
                <a:solidFill>
                  <a:srgbClr val="FFFF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 smtClean="0"/>
                    <a:t>e3</a:t>
                  </a:r>
                  <a:endParaRPr lang="en-US" sz="1350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5167577" y="6095601"/>
                  <a:ext cx="671529" cy="489937"/>
                </a:xfrm>
                <a:prstGeom prst="ellipse">
                  <a:avLst/>
                </a:prstGeom>
                <a:solidFill>
                  <a:srgbClr val="FFFF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 smtClean="0"/>
                    <a:t>e4</a:t>
                  </a:r>
                  <a:endParaRPr lang="en-US" sz="1350" dirty="0"/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1534695" y="2061967"/>
                  <a:ext cx="4524145" cy="4491634"/>
                  <a:chOff x="1534695" y="2061967"/>
                  <a:chExt cx="4524145" cy="4491634"/>
                </a:xfrm>
              </p:grpSpPr>
              <p:sp>
                <p:nvSpPr>
                  <p:cNvPr id="26" name="Off-page Connector 25"/>
                  <p:cNvSpPr/>
                  <p:nvPr/>
                </p:nvSpPr>
                <p:spPr>
                  <a:xfrm>
                    <a:off x="2845457" y="3224678"/>
                    <a:ext cx="1543297" cy="580695"/>
                  </a:xfrm>
                  <a:prstGeom prst="flowChartOffpageConnector">
                    <a:avLst/>
                  </a:prstGeom>
                  <a:solidFill>
                    <a:srgbClr val="FFC000"/>
                  </a:solidFill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s1</a:t>
                    </a:r>
                  </a:p>
                </p:txBody>
              </p: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1703676" y="4782011"/>
                    <a:ext cx="1729322" cy="1297273"/>
                  </a:xfrm>
                  <a:prstGeom prst="straightConnector1">
                    <a:avLst/>
                  </a:prstGeom>
                  <a:ln w="3175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 flipH="1" flipV="1">
                    <a:off x="3587096" y="4760685"/>
                    <a:ext cx="610800" cy="1278170"/>
                  </a:xfrm>
                  <a:prstGeom prst="straightConnector1">
                    <a:avLst/>
                  </a:prstGeom>
                  <a:ln w="3175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 flipH="1" flipV="1">
                    <a:off x="3643137" y="4741110"/>
                    <a:ext cx="1897966" cy="1334392"/>
                  </a:xfrm>
                  <a:prstGeom prst="straightConnector1">
                    <a:avLst/>
                  </a:prstGeom>
                  <a:ln w="3175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Oval 29"/>
                  <p:cNvSpPr/>
                  <p:nvPr/>
                </p:nvSpPr>
                <p:spPr>
                  <a:xfrm>
                    <a:off x="1534695" y="6039379"/>
                    <a:ext cx="690888" cy="51422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50" dirty="0" smtClean="0"/>
                      <a:t>e1</a:t>
                    </a:r>
                    <a:endParaRPr lang="en-US" sz="1350" dirty="0"/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2707702" y="6039381"/>
                    <a:ext cx="671529" cy="48993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50" dirty="0" smtClean="0"/>
                      <a:t>e2</a:t>
                    </a:r>
                    <a:endParaRPr lang="en-US" sz="1350" dirty="0"/>
                  </a:p>
                </p:txBody>
              </p:sp>
              <p:cxnSp>
                <p:nvCxnSpPr>
                  <p:cNvPr id="33" name="Straight Arrow Connector 32"/>
                  <p:cNvCxnSpPr/>
                  <p:nvPr/>
                </p:nvCxnSpPr>
                <p:spPr>
                  <a:xfrm flipH="1">
                    <a:off x="3591096" y="2061967"/>
                    <a:ext cx="2467744" cy="1146079"/>
                  </a:xfrm>
                  <a:prstGeom prst="straightConnector1">
                    <a:avLst/>
                  </a:prstGeom>
                  <a:ln w="3175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TextBox 74"/>
              <p:cNvSpPr txBox="1"/>
              <p:nvPr/>
            </p:nvSpPr>
            <p:spPr>
              <a:xfrm rot="17679699">
                <a:off x="2738229" y="5312183"/>
                <a:ext cx="735178" cy="389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 err="1" smtClean="0"/>
                  <a:t>wGB</a:t>
                </a:r>
                <a:endParaRPr lang="en-US" sz="135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 rot="19285053">
                <a:off x="2259580" y="4976378"/>
                <a:ext cx="735177" cy="397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 err="1" smtClean="0"/>
                  <a:t>wGB</a:t>
                </a:r>
                <a:endParaRPr lang="en-US" sz="135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3646865">
                <a:off x="3747025" y="5363293"/>
                <a:ext cx="735178" cy="389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 err="1" smtClean="0"/>
                  <a:t>wGB</a:t>
                </a:r>
                <a:endParaRPr lang="en-US" sz="135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rot="2176304">
                <a:off x="4338482" y="5077598"/>
                <a:ext cx="735177" cy="397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 err="1"/>
                  <a:t>wGB</a:t>
                </a:r>
                <a:endParaRPr lang="en-US" sz="1350" dirty="0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3110967" y="4186176"/>
              <a:ext cx="999324" cy="5188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/>
                <a:t>create</a:t>
              </a:r>
              <a:endParaRPr lang="en-US" sz="1350" dirty="0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H="1" flipV="1">
              <a:off x="3603456" y="3794426"/>
              <a:ext cx="1646" cy="398393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450176" y="2403321"/>
            <a:ext cx="1157474" cy="3391002"/>
            <a:chOff x="5933567" y="2061427"/>
            <a:chExt cx="1543298" cy="4521337"/>
          </a:xfrm>
        </p:grpSpPr>
        <p:sp>
          <p:nvSpPr>
            <p:cNvPr id="35" name="Off-page Connector 34"/>
            <p:cNvSpPr/>
            <p:nvPr/>
          </p:nvSpPr>
          <p:spPr>
            <a:xfrm>
              <a:off x="5933567" y="3189926"/>
              <a:ext cx="1543298" cy="580695"/>
            </a:xfrm>
            <a:prstGeom prst="flowChartOffpageConnector">
              <a:avLst/>
            </a:prstGeom>
            <a:solidFill>
              <a:srgbClr val="FFC000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s2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6281640" y="6090599"/>
              <a:ext cx="763454" cy="492165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/>
                <a:t>e6</a:t>
              </a:r>
              <a:endParaRPr lang="en-US" sz="1350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6655857" y="2061427"/>
              <a:ext cx="11768" cy="1096562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6314309" y="5049380"/>
              <a:ext cx="730785" cy="468452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/>
                <a:t>e5</a:t>
              </a:r>
              <a:endParaRPr lang="en-US" sz="1350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 flipV="1">
              <a:off x="6710558" y="4617799"/>
              <a:ext cx="1" cy="431581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6238489" y="4112049"/>
              <a:ext cx="999324" cy="4964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/>
                <a:t>create</a:t>
              </a:r>
              <a:endParaRPr lang="en-US" sz="1350" dirty="0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H="1" flipV="1">
              <a:off x="6705231" y="3786561"/>
              <a:ext cx="284" cy="336799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TextBox 121"/>
          <p:cNvSpPr txBox="1"/>
          <p:nvPr/>
        </p:nvSpPr>
        <p:spPr>
          <a:xfrm>
            <a:off x="5256400" y="4683830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t5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182678" y="5757631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t2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027294" y="5772293"/>
            <a:ext cx="524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953316" y="3993750"/>
            <a:ext cx="749493" cy="3891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create</a:t>
            </a:r>
            <a:endParaRPr lang="en-US" sz="1350" dirty="0"/>
          </a:p>
        </p:txBody>
      </p:sp>
      <p:cxnSp>
        <p:nvCxnSpPr>
          <p:cNvPr id="131" name="Straight Arrow Connector 130"/>
          <p:cNvCxnSpPr/>
          <p:nvPr/>
        </p:nvCxnSpPr>
        <p:spPr>
          <a:xfrm flipH="1" flipV="1">
            <a:off x="7316280" y="3689182"/>
            <a:ext cx="3771" cy="301067"/>
          </a:xfrm>
          <a:prstGeom prst="straightConnector1">
            <a:avLst/>
          </a:prstGeom>
          <a:ln w="31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3" name="Group 142"/>
          <p:cNvGrpSpPr/>
          <p:nvPr/>
        </p:nvGrpSpPr>
        <p:grpSpPr>
          <a:xfrm>
            <a:off x="519856" y="1361850"/>
            <a:ext cx="3724094" cy="935770"/>
            <a:chOff x="693142" y="672799"/>
            <a:chExt cx="4965458" cy="1247693"/>
          </a:xfrm>
        </p:grpSpPr>
        <p:grpSp>
          <p:nvGrpSpPr>
            <p:cNvPr id="144" name="Group 143"/>
            <p:cNvGrpSpPr/>
            <p:nvPr/>
          </p:nvGrpSpPr>
          <p:grpSpPr>
            <a:xfrm>
              <a:off x="693142" y="672799"/>
              <a:ext cx="4965458" cy="1247693"/>
              <a:chOff x="603451" y="653815"/>
              <a:chExt cx="4965458" cy="1247693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603451" y="654955"/>
                <a:ext cx="2978253" cy="1246553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604863" y="653815"/>
                <a:ext cx="496404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[t1</a:t>
                </a:r>
                <a:r>
                  <a:rPr lang="en-US" sz="1350" dirty="0" smtClean="0"/>
                  <a:t>]{e1</a:t>
                </a:r>
                <a:r>
                  <a:rPr lang="en-US" sz="1350" dirty="0"/>
                  <a:t>, </a:t>
                </a:r>
                <a:r>
                  <a:rPr lang="is-IS" sz="1350" dirty="0"/>
                  <a:t>Device=r1, sensor=s1}</a:t>
                </a:r>
                <a:endParaRPr lang="en-US" sz="1350" dirty="0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603451" y="942043"/>
                <a:ext cx="496404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[t2</a:t>
                </a:r>
                <a:r>
                  <a:rPr lang="en-US" sz="1350" dirty="0" smtClean="0"/>
                  <a:t>]{e2</a:t>
                </a:r>
                <a:r>
                  <a:rPr lang="is-IS" sz="1350" dirty="0"/>
                  <a:t>, Device=r1, sensor=s1}</a:t>
                </a:r>
                <a:endParaRPr lang="en-US" sz="1350" dirty="0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603451" y="1492646"/>
                <a:ext cx="496404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[t4</a:t>
                </a:r>
                <a:r>
                  <a:rPr lang="en-US" sz="1350" dirty="0" smtClean="0"/>
                  <a:t>]{e4</a:t>
                </a:r>
                <a:r>
                  <a:rPr lang="is-IS" sz="1350" dirty="0"/>
                  <a:t>, Device=r1, sensor=s1}</a:t>
                </a:r>
                <a:endParaRPr lang="en-US" sz="1350" dirty="0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693142" y="1238524"/>
              <a:ext cx="496404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[t3</a:t>
              </a:r>
              <a:r>
                <a:rPr lang="en-US" sz="1350" dirty="0" smtClean="0"/>
                <a:t>]{e3</a:t>
              </a:r>
              <a:r>
                <a:rPr lang="is-IS" sz="1350" dirty="0"/>
                <a:t>, Device=r1, sensor=s1}</a:t>
              </a:r>
              <a:endParaRPr lang="en-US" sz="1350" dirty="0"/>
            </a:p>
          </p:txBody>
        </p:sp>
      </p:grpSp>
      <p:cxnSp>
        <p:nvCxnSpPr>
          <p:cNvPr id="150" name="Straight Arrow Connector 149"/>
          <p:cNvCxnSpPr/>
          <p:nvPr/>
        </p:nvCxnSpPr>
        <p:spPr>
          <a:xfrm>
            <a:off x="1952076" y="2286000"/>
            <a:ext cx="460132" cy="10688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>
            <a:off x="17457" y="3692251"/>
            <a:ext cx="3743639" cy="514312"/>
            <a:chOff x="575979" y="2215963"/>
            <a:chExt cx="4991518" cy="685749"/>
          </a:xfrm>
        </p:grpSpPr>
        <p:sp>
          <p:nvSpPr>
            <p:cNvPr id="153" name="Rectangle 152"/>
            <p:cNvSpPr/>
            <p:nvPr/>
          </p:nvSpPr>
          <p:spPr>
            <a:xfrm>
              <a:off x="575979" y="2215963"/>
              <a:ext cx="2978253" cy="656821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03451" y="2215964"/>
              <a:ext cx="496404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[t5</a:t>
              </a:r>
              <a:r>
                <a:rPr lang="en-US" sz="1350" dirty="0" smtClean="0"/>
                <a:t>]{e5</a:t>
              </a:r>
              <a:r>
                <a:rPr lang="is-IS" sz="1350" dirty="0" smtClean="0"/>
                <a:t>, </a:t>
              </a:r>
              <a:r>
                <a:rPr lang="is-IS" sz="1350" dirty="0"/>
                <a:t>Device=r1, sensor=s2}</a:t>
              </a:r>
              <a:endParaRPr lang="en-US" sz="135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98064" y="2501603"/>
              <a:ext cx="496404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[t6</a:t>
              </a:r>
              <a:r>
                <a:rPr lang="en-US" sz="1350" dirty="0" smtClean="0"/>
                <a:t>]{e6</a:t>
              </a:r>
              <a:r>
                <a:rPr lang="is-IS" sz="1350" dirty="0" smtClean="0"/>
                <a:t>, </a:t>
              </a:r>
              <a:r>
                <a:rPr lang="is-IS" sz="1350" dirty="0"/>
                <a:t>Device=r1, sensor=s2}</a:t>
              </a:r>
              <a:endParaRPr lang="en-US" sz="1350" dirty="0"/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2256738" y="3382282"/>
            <a:ext cx="2259380" cy="382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6617937" y="1349044"/>
            <a:ext cx="3728770" cy="945945"/>
            <a:chOff x="8025688" y="695898"/>
            <a:chExt cx="4971692" cy="1261259"/>
          </a:xfrm>
        </p:grpSpPr>
        <p:grpSp>
          <p:nvGrpSpPr>
            <p:cNvPr id="160" name="Group 159"/>
            <p:cNvGrpSpPr/>
            <p:nvPr/>
          </p:nvGrpSpPr>
          <p:grpSpPr>
            <a:xfrm>
              <a:off x="8027450" y="695898"/>
              <a:ext cx="4969930" cy="1247725"/>
              <a:chOff x="8027450" y="695898"/>
              <a:chExt cx="4969930" cy="1247725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8062116" y="701092"/>
                <a:ext cx="3172452" cy="1242531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8027450" y="695898"/>
                <a:ext cx="496404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[t7</a:t>
                </a:r>
                <a:r>
                  <a:rPr lang="en-US" sz="1350" dirty="0" smtClean="0"/>
                  <a:t>]{e7</a:t>
                </a:r>
                <a:r>
                  <a:rPr lang="is-IS" sz="1350" dirty="0" smtClean="0"/>
                  <a:t>, </a:t>
                </a:r>
                <a:r>
                  <a:rPr lang="is-IS" sz="1350" dirty="0"/>
                  <a:t>Device=r1, sensor=s3}</a:t>
                </a:r>
                <a:endParaRPr lang="en-US" sz="1350" dirty="0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8027450" y="986245"/>
                <a:ext cx="496404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[t8</a:t>
                </a:r>
                <a:r>
                  <a:rPr lang="en-US" sz="1350" dirty="0" smtClean="0"/>
                  <a:t>]{e8</a:t>
                </a:r>
                <a:r>
                  <a:rPr lang="is-IS" sz="1350" dirty="0" smtClean="0"/>
                  <a:t>, </a:t>
                </a:r>
                <a:r>
                  <a:rPr lang="is-IS" sz="1350" dirty="0"/>
                  <a:t>Device=r1, sensor=s3}</a:t>
                </a:r>
                <a:endParaRPr lang="en-US" sz="1350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8033334" y="1291390"/>
                <a:ext cx="496404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[t9</a:t>
                </a:r>
                <a:r>
                  <a:rPr lang="en-US" sz="1350" dirty="0" smtClean="0"/>
                  <a:t>]{e9</a:t>
                </a:r>
                <a:r>
                  <a:rPr lang="is-IS" sz="1350" dirty="0" smtClean="0"/>
                  <a:t>, </a:t>
                </a:r>
                <a:r>
                  <a:rPr lang="is-IS" sz="1350" dirty="0"/>
                  <a:t>Device=r1, sensor=s3}</a:t>
                </a:r>
                <a:endParaRPr lang="en-US" sz="1350" dirty="0"/>
              </a:p>
            </p:txBody>
          </p:sp>
        </p:grpSp>
        <p:sp>
          <p:nvSpPr>
            <p:cNvPr id="161" name="TextBox 160"/>
            <p:cNvSpPr txBox="1"/>
            <p:nvPr/>
          </p:nvSpPr>
          <p:spPr>
            <a:xfrm>
              <a:off x="8025688" y="1557048"/>
              <a:ext cx="496404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[t10</a:t>
              </a:r>
              <a:r>
                <a:rPr lang="en-US" sz="1350" dirty="0" smtClean="0"/>
                <a:t>]{e10</a:t>
              </a:r>
              <a:r>
                <a:rPr lang="is-IS" sz="1350" dirty="0" smtClean="0"/>
                <a:t>,Device=r1</a:t>
              </a:r>
              <a:r>
                <a:rPr lang="is-IS" sz="1350" dirty="0"/>
                <a:t>, sensor=s3}</a:t>
              </a:r>
              <a:endParaRPr lang="en-US" sz="1350" dirty="0"/>
            </a:p>
          </p:txBody>
        </p:sp>
      </p:grpSp>
      <p:cxnSp>
        <p:nvCxnSpPr>
          <p:cNvPr id="166" name="Straight Arrow Connector 165"/>
          <p:cNvCxnSpPr/>
          <p:nvPr/>
        </p:nvCxnSpPr>
        <p:spPr>
          <a:xfrm flipH="1">
            <a:off x="7407531" y="2314968"/>
            <a:ext cx="265025" cy="960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own Arrow Callout 42"/>
          <p:cNvSpPr/>
          <p:nvPr/>
        </p:nvSpPr>
        <p:spPr>
          <a:xfrm>
            <a:off x="554254" y="4382916"/>
            <a:ext cx="1226090" cy="1190406"/>
          </a:xfrm>
          <a:prstGeom prst="downArrowCallou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Contains </a:t>
            </a:r>
          </a:p>
          <a:p>
            <a:r>
              <a:rPr lang="en-US" sz="1200" dirty="0"/>
              <a:t>Temp, humidity, timestamp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802029" y="3691020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 smtClean="0"/>
              <a:t>wAW</a:t>
            </a:r>
            <a:endParaRPr lang="en-US" sz="1350" dirty="0"/>
          </a:p>
        </p:txBody>
      </p:sp>
      <p:sp>
        <p:nvSpPr>
          <p:cNvPr id="105" name="TextBox 104"/>
          <p:cNvSpPr txBox="1"/>
          <p:nvPr/>
        </p:nvSpPr>
        <p:spPr>
          <a:xfrm>
            <a:off x="4401675" y="3662318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 smtClean="0"/>
              <a:t>wAW</a:t>
            </a:r>
            <a:endParaRPr lang="en-US" sz="1350" dirty="0"/>
          </a:p>
        </p:txBody>
      </p:sp>
      <p:sp>
        <p:nvSpPr>
          <p:cNvPr id="109" name="TextBox 108"/>
          <p:cNvSpPr txBox="1"/>
          <p:nvPr/>
        </p:nvSpPr>
        <p:spPr>
          <a:xfrm rot="5224164">
            <a:off x="5500325" y="4757339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wGB</a:t>
            </a:r>
            <a:endParaRPr lang="en-US" sz="1350" dirty="0"/>
          </a:p>
        </p:txBody>
      </p:sp>
      <p:sp>
        <p:nvSpPr>
          <p:cNvPr id="110" name="TextBox 109"/>
          <p:cNvSpPr txBox="1"/>
          <p:nvPr/>
        </p:nvSpPr>
        <p:spPr>
          <a:xfrm>
            <a:off x="2256738" y="3705848"/>
            <a:ext cx="551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 smtClean="0"/>
              <a:t>wAW</a:t>
            </a:r>
            <a:endParaRPr lang="en-US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6066929" y="6354220"/>
            <a:ext cx="295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wAW</a:t>
            </a:r>
            <a:r>
              <a:rPr lang="en-US" sz="1200" dirty="0" smtClean="0"/>
              <a:t>: </a:t>
            </a:r>
            <a:r>
              <a:rPr lang="en-US" sz="1200" dirty="0" err="1" smtClean="0"/>
              <a:t>wasAssociatedWith</a:t>
            </a:r>
            <a:endParaRPr lang="en-US" sz="1200" dirty="0" smtClean="0"/>
          </a:p>
          <a:p>
            <a:r>
              <a:rPr lang="en-US" sz="1200" dirty="0" err="1" smtClean="0"/>
              <a:t>wGB</a:t>
            </a:r>
            <a:r>
              <a:rPr lang="en-US" sz="1200" dirty="0" smtClean="0"/>
              <a:t>: </a:t>
            </a:r>
            <a:r>
              <a:rPr lang="en-US" sz="1200" dirty="0" err="1" smtClean="0"/>
              <a:t>wasGeneratedBy</a:t>
            </a:r>
            <a:endParaRPr lang="en-US" sz="12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32" name="Curved Connector 31"/>
          <p:cNvCxnSpPr>
            <a:stCxn id="36" idx="5"/>
            <a:endCxn id="114" idx="3"/>
          </p:cNvCxnSpPr>
          <p:nvPr/>
        </p:nvCxnSpPr>
        <p:spPr>
          <a:xfrm rot="5400000" flipH="1" flipV="1">
            <a:off x="4507763" y="4819669"/>
            <a:ext cx="1612800" cy="228393"/>
          </a:xfrm>
          <a:prstGeom prst="curvedConnector4">
            <a:avLst>
              <a:gd name="adj1" fmla="val -17526"/>
              <a:gd name="adj2" fmla="val 2000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IoT Provenance-Aware System Architecture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07280" y="1417637"/>
            <a:ext cx="41148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Sensor readings are intercepted by the Tracer to create a Trace File.</a:t>
            </a:r>
          </a:p>
          <a:p>
            <a:endParaRPr lang="en-US" sz="2400" dirty="0" smtClean="0"/>
          </a:p>
          <a:p>
            <a:r>
              <a:rPr lang="en-US" sz="2400" dirty="0" smtClean="0"/>
              <a:t>Trace Mapper </a:t>
            </a:r>
            <a:r>
              <a:rPr lang="en-US" sz="2400" dirty="0"/>
              <a:t>converts </a:t>
            </a:r>
            <a:r>
              <a:rPr lang="en-US" sz="2400" dirty="0" smtClean="0"/>
              <a:t>the Trace File </a:t>
            </a:r>
            <a:r>
              <a:rPr lang="en-US" sz="2400" dirty="0"/>
              <a:t>to </a:t>
            </a:r>
            <a:r>
              <a:rPr lang="en-US" sz="2400" dirty="0" smtClean="0"/>
              <a:t>PROV-O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PROV-JSON is stored in a graph database</a:t>
            </a:r>
          </a:p>
          <a:p>
            <a:endParaRPr lang="en-US" sz="2400" dirty="0" smtClean="0"/>
          </a:p>
          <a:p>
            <a:r>
              <a:rPr lang="en-US" sz="2400" dirty="0" smtClean="0"/>
              <a:t>PROV data is used as data for Provenance Application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673025" y="4483611"/>
            <a:ext cx="951941" cy="450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 Mapper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7" name="Flowchart: Document 76"/>
          <p:cNvSpPr/>
          <p:nvPr/>
        </p:nvSpPr>
        <p:spPr>
          <a:xfrm>
            <a:off x="462694" y="3572387"/>
            <a:ext cx="830319" cy="450475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81000" y="4492693"/>
            <a:ext cx="912013" cy="452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Flowchart: Document 78"/>
          <p:cNvSpPr/>
          <p:nvPr/>
        </p:nvSpPr>
        <p:spPr>
          <a:xfrm>
            <a:off x="3778796" y="3673510"/>
            <a:ext cx="806242" cy="450475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</a:t>
            </a:r>
          </a:p>
        </p:txBody>
      </p:sp>
      <p:cxnSp>
        <p:nvCxnSpPr>
          <p:cNvPr id="80" name="Straight Arrow Connector 79"/>
          <p:cNvCxnSpPr>
            <a:endCxn id="82" idx="1"/>
          </p:cNvCxnSpPr>
          <p:nvPr/>
        </p:nvCxnSpPr>
        <p:spPr>
          <a:xfrm>
            <a:off x="1303539" y="4722001"/>
            <a:ext cx="666223" cy="133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25226" y="4011230"/>
            <a:ext cx="0" cy="484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Flowchart: Document 81"/>
          <p:cNvSpPr/>
          <p:nvPr/>
        </p:nvSpPr>
        <p:spPr>
          <a:xfrm>
            <a:off x="1969762" y="4517618"/>
            <a:ext cx="839688" cy="435381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 flipV="1">
            <a:off x="4148996" y="4107009"/>
            <a:ext cx="1" cy="380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682104" y="2998548"/>
            <a:ext cx="912013" cy="3369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Provdb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4138111" y="3343893"/>
            <a:ext cx="0" cy="329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129033" y="2669112"/>
            <a:ext cx="9076" cy="329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352800" y="1981200"/>
            <a:ext cx="1554480" cy="6879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Provenance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2819400" y="4708849"/>
            <a:ext cx="8436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lowchart: Document 7"/>
          <p:cNvSpPr/>
          <p:nvPr/>
        </p:nvSpPr>
        <p:spPr>
          <a:xfrm>
            <a:off x="462695" y="5437094"/>
            <a:ext cx="771810" cy="430306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I/O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37007" y="4953000"/>
            <a:ext cx="0" cy="4777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2" grpId="0" animBg="1"/>
      <p:bldP spid="84" grpId="0" animBg="1"/>
      <p:bldP spid="8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IoT Provenance-Aware System Architecture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07280" y="1417637"/>
            <a:ext cx="41148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Sensor readings are intercepted by the </a:t>
            </a:r>
            <a:r>
              <a:rPr lang="en-US" sz="2400" dirty="0" err="1" smtClean="0"/>
              <a:t>barectf</a:t>
            </a:r>
            <a:r>
              <a:rPr lang="en-US" sz="2400" dirty="0" smtClean="0"/>
              <a:t> to create Common Trace Format(CTF).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Babeltrace</a:t>
            </a:r>
            <a:r>
              <a:rPr lang="en-US" sz="2400" dirty="0" smtClean="0"/>
              <a:t> converts </a:t>
            </a:r>
            <a:r>
              <a:rPr lang="en-US" sz="2400" dirty="0"/>
              <a:t>CTF to PROV-JSON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PROV-JSON is stored in Neo4j</a:t>
            </a:r>
          </a:p>
          <a:p>
            <a:endParaRPr lang="en-US" sz="2400" dirty="0" smtClean="0"/>
          </a:p>
          <a:p>
            <a:r>
              <a:rPr lang="en-US" sz="2400" dirty="0" smtClean="0"/>
              <a:t>PROV-JSON is used as data for PIDAS.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673025" y="4483611"/>
            <a:ext cx="951941" cy="450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Babel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7" name="Flowchart: Document 76"/>
          <p:cNvSpPr/>
          <p:nvPr/>
        </p:nvSpPr>
        <p:spPr>
          <a:xfrm>
            <a:off x="462694" y="3572387"/>
            <a:ext cx="830319" cy="450475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04800" y="4492693"/>
            <a:ext cx="988213" cy="452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barectf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Flowchart: Document 78"/>
          <p:cNvSpPr/>
          <p:nvPr/>
        </p:nvSpPr>
        <p:spPr>
          <a:xfrm>
            <a:off x="3778796" y="3673510"/>
            <a:ext cx="806242" cy="450475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0" name="Straight Arrow Connector 79"/>
          <p:cNvCxnSpPr>
            <a:endCxn id="82" idx="1"/>
          </p:cNvCxnSpPr>
          <p:nvPr/>
        </p:nvCxnSpPr>
        <p:spPr>
          <a:xfrm>
            <a:off x="1303539" y="4722001"/>
            <a:ext cx="6662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25226" y="4011230"/>
            <a:ext cx="0" cy="484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Flowchart: Document 81"/>
          <p:cNvSpPr/>
          <p:nvPr/>
        </p:nvSpPr>
        <p:spPr>
          <a:xfrm>
            <a:off x="1969762" y="4517619"/>
            <a:ext cx="831891" cy="408764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 flipV="1">
            <a:off x="4148996" y="4107009"/>
            <a:ext cx="1" cy="380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682104" y="2998548"/>
            <a:ext cx="912013" cy="3369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neo4j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4138111" y="3343893"/>
            <a:ext cx="0" cy="329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129033" y="2669112"/>
            <a:ext cx="9076" cy="329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352800" y="1981200"/>
            <a:ext cx="1554480" cy="6879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Provenance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(PIDAS)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2819400" y="4708849"/>
            <a:ext cx="8436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lowchart: Document 7"/>
          <p:cNvSpPr/>
          <p:nvPr/>
        </p:nvSpPr>
        <p:spPr>
          <a:xfrm>
            <a:off x="462695" y="5437094"/>
            <a:ext cx="771810" cy="430306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I/O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37007" y="4953000"/>
            <a:ext cx="0" cy="4777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676400"/>
            <a:ext cx="7696200" cy="152400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Issues with </a:t>
            </a:r>
            <a:r>
              <a:rPr lang="en-US" dirty="0"/>
              <a:t>P</a:t>
            </a:r>
            <a:r>
              <a:rPr lang="en-US" dirty="0" smtClean="0"/>
              <a:t>rovenance </a:t>
            </a:r>
            <a:r>
              <a:rPr lang="en-US" dirty="0"/>
              <a:t>C</a:t>
            </a:r>
            <a:r>
              <a:rPr lang="en-US" dirty="0" smtClean="0"/>
              <a:t>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Overhead</a:t>
            </a:r>
          </a:p>
          <a:p>
            <a:pPr lvl="1"/>
            <a:r>
              <a:rPr lang="en-US" dirty="0" smtClean="0"/>
              <a:t>Provenance </a:t>
            </a:r>
            <a:r>
              <a:rPr lang="en-US" dirty="0"/>
              <a:t>generates significant amounts of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Resource </a:t>
            </a:r>
            <a:r>
              <a:rPr lang="en-US" dirty="0"/>
              <a:t>constraints on sensor/actuators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Privacy and Security</a:t>
            </a:r>
          </a:p>
          <a:p>
            <a:pPr lvl="1"/>
            <a:r>
              <a:rPr lang="en-US" dirty="0" smtClean="0"/>
              <a:t>Authentication </a:t>
            </a:r>
          </a:p>
          <a:p>
            <a:pPr lvl="1"/>
            <a:r>
              <a:rPr lang="en-US" dirty="0" smtClean="0"/>
              <a:t>Integrity of Provenance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7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811780"/>
            <a:ext cx="8471916" cy="85725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Addressing Provenance Storage </a:t>
            </a:r>
            <a:r>
              <a:rPr lang="en-US" sz="6000" dirty="0" smtClean="0"/>
              <a:t>Overhead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0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40951"/>
              </p:ext>
            </p:extLst>
          </p:nvPr>
        </p:nvGraphicFramePr>
        <p:xfrm>
          <a:off x="1828800" y="1981200"/>
          <a:ext cx="4953000" cy="4136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3700"/>
                <a:gridCol w="2019300"/>
              </a:tblGrid>
              <a:tr h="4496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Device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Size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1225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256 KB FLASH</a:t>
                      </a:r>
                    </a:p>
                    <a:p>
                      <a:r>
                        <a:rPr lang="en-US" sz="2400" dirty="0" smtClean="0"/>
                        <a:t>32 KB SRAM</a:t>
                      </a:r>
                    </a:p>
                    <a:p>
                      <a:r>
                        <a:rPr lang="en-US" sz="2400" dirty="0" smtClean="0"/>
                        <a:t>6KB EEPROM</a:t>
                      </a:r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512 MB</a:t>
                      </a:r>
                      <a:endParaRPr lang="en-US" sz="2400" dirty="0"/>
                    </a:p>
                  </a:txBody>
                  <a:tcPr/>
                </a:tc>
              </a:tr>
              <a:tr h="13182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32 KB</a:t>
                      </a:r>
                      <a:r>
                        <a:rPr lang="en-US" sz="2400" baseline="0" dirty="0" smtClean="0"/>
                        <a:t> FLASH</a:t>
                      </a:r>
                    </a:p>
                    <a:p>
                      <a:r>
                        <a:rPr lang="en-US" sz="2400" baseline="0" dirty="0" smtClean="0"/>
                        <a:t>2KB SRAM</a:t>
                      </a:r>
                    </a:p>
                    <a:p>
                      <a:r>
                        <a:rPr lang="en-US" sz="2400" baseline="0" dirty="0" smtClean="0"/>
                        <a:t>1KB EEPROM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Devices Size Specification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79" y="3699991"/>
            <a:ext cx="1526628" cy="719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99" y="2439009"/>
            <a:ext cx="1736988" cy="8769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78113" y="3312295"/>
            <a:ext cx="189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TM4C 129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28800" y="4347785"/>
            <a:ext cx="28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GOOGLE NEST THERMOSTAT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78113" y="5745414"/>
            <a:ext cx="189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ADRIUNO UNO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07" y="4874369"/>
            <a:ext cx="114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g</a:t>
            </a:r>
            <a:r>
              <a:rPr lang="en-US" dirty="0" smtClean="0"/>
              <a:t>rowth over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525963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Data trace generated from a simple temperature and humidity sensing application.</a:t>
            </a:r>
          </a:p>
          <a:p>
            <a:endParaRPr lang="en-US" sz="2400" dirty="0" smtClean="0"/>
          </a:p>
          <a:p>
            <a:r>
              <a:rPr lang="en-US" sz="2400" dirty="0" smtClean="0"/>
              <a:t>Data grows as a rate of 30 </a:t>
            </a:r>
            <a:r>
              <a:rPr lang="en-US" sz="2400" dirty="0"/>
              <a:t>b</a:t>
            </a:r>
            <a:r>
              <a:rPr lang="en-US" sz="2400" dirty="0" smtClean="0"/>
              <a:t>ytes per second</a:t>
            </a:r>
          </a:p>
          <a:p>
            <a:endParaRPr lang="en-US" sz="2400" dirty="0" smtClean="0"/>
          </a:p>
          <a:p>
            <a:r>
              <a:rPr lang="en-US" sz="2400" dirty="0" smtClean="0"/>
              <a:t>2592 KB of raw data is generated in 24 hours</a:t>
            </a:r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290179"/>
              </p:ext>
            </p:extLst>
          </p:nvPr>
        </p:nvGraphicFramePr>
        <p:xfrm>
          <a:off x="3581400" y="1600200"/>
          <a:ext cx="51054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86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Compressing Provenance on Microcontroller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76600" cy="4525963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Compression algorithms implemented on raspberry Pi 3</a:t>
            </a:r>
          </a:p>
          <a:p>
            <a:endParaRPr lang="en-US" sz="2000" dirty="0"/>
          </a:p>
          <a:p>
            <a:r>
              <a:rPr lang="en-US" sz="2000" dirty="0" smtClean="0"/>
              <a:t>Compression algorithm chosen based on Literature</a:t>
            </a:r>
          </a:p>
          <a:p>
            <a:endParaRPr lang="en-US" sz="2000" dirty="0" smtClean="0"/>
          </a:p>
          <a:p>
            <a:r>
              <a:rPr lang="en-US" sz="2000" dirty="0" smtClean="0"/>
              <a:t>LZW and Huffman produce a compression ratio of 1:6 and 1:2 respectively.</a:t>
            </a:r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319878"/>
              </p:ext>
            </p:extLst>
          </p:nvPr>
        </p:nvGraphicFramePr>
        <p:xfrm>
          <a:off x="3733800" y="1828799"/>
          <a:ext cx="4953000" cy="429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04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3595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Provenance Storage using policy + LZW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propose a policy-based approach to efficient provenance </a:t>
            </a:r>
            <a:r>
              <a:rPr lang="en-US" dirty="0" smtClean="0"/>
              <a:t>storage combined with data compression.</a:t>
            </a:r>
          </a:p>
          <a:p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flexibility of provenance </a:t>
            </a:r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Only </a:t>
            </a:r>
            <a:r>
              <a:rPr lang="en-US" dirty="0"/>
              <a:t>important Provenance data is </a:t>
            </a:r>
            <a:r>
              <a:rPr lang="en-US" dirty="0" smtClean="0"/>
              <a:t>stored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Noisy data is pruned before compression.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Efficient Provenance Storage Flowchart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>
            <a:off x="1579290" y="5090361"/>
            <a:ext cx="1097286" cy="533470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04387" y="5004918"/>
            <a:ext cx="1709498" cy="6132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Engine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13320" y="4024484"/>
            <a:ext cx="1209134" cy="5334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 Mapper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Flowchart: Document 21"/>
          <p:cNvSpPr/>
          <p:nvPr/>
        </p:nvSpPr>
        <p:spPr>
          <a:xfrm>
            <a:off x="2017867" y="2945377"/>
            <a:ext cx="940438" cy="533470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14101" y="4035239"/>
            <a:ext cx="1158419" cy="536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Flowchart: Document 23"/>
          <p:cNvSpPr/>
          <p:nvPr/>
        </p:nvSpPr>
        <p:spPr>
          <a:xfrm>
            <a:off x="6547668" y="3065131"/>
            <a:ext cx="1024071" cy="533470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</a:t>
            </a:r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69683" y="5623831"/>
            <a:ext cx="0" cy="5034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8" idx="1"/>
          </p:cNvCxnSpPr>
          <p:nvPr/>
        </p:nvCxnSpPr>
        <p:spPr>
          <a:xfrm>
            <a:off x="3085890" y="4306794"/>
            <a:ext cx="8462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478347" y="3465072"/>
            <a:ext cx="0" cy="573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Flowchart: Document 27"/>
          <p:cNvSpPr/>
          <p:nvPr/>
        </p:nvSpPr>
        <p:spPr>
          <a:xfrm>
            <a:off x="3932112" y="4064757"/>
            <a:ext cx="1056650" cy="484074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7017887" y="3578497"/>
            <a:ext cx="1" cy="450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424851" y="2265815"/>
            <a:ext cx="1158419" cy="3990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neo4j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004061" y="2674786"/>
            <a:ext cx="0" cy="389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Flowchart: Decision 31"/>
          <p:cNvSpPr/>
          <p:nvPr/>
        </p:nvSpPr>
        <p:spPr>
          <a:xfrm>
            <a:off x="3166443" y="6119503"/>
            <a:ext cx="2585383" cy="474190"/>
          </a:xfrm>
          <a:prstGeom prst="flowChartDecision">
            <a:avLst/>
          </a:prstGeom>
          <a:solidFill>
            <a:srgbClr val="FFFF0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Permit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66800" y="6057366"/>
            <a:ext cx="1158419" cy="536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25219" y="6364393"/>
            <a:ext cx="9607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97453" y="5319997"/>
            <a:ext cx="9095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71315" y="6057366"/>
            <a:ext cx="807731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8355" y="6110057"/>
            <a:ext cx="807731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992531" y="1875685"/>
            <a:ext cx="11528" cy="3901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413319" y="1295400"/>
            <a:ext cx="1158420" cy="5802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PIDAS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/>
          <p:cNvCxnSpPr>
            <a:stCxn id="28" idx="2"/>
          </p:cNvCxnSpPr>
          <p:nvPr/>
        </p:nvCxnSpPr>
        <p:spPr>
          <a:xfrm>
            <a:off x="4460438" y="4516829"/>
            <a:ext cx="0" cy="48809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4" idx="3"/>
            <a:endCxn id="20" idx="3"/>
          </p:cNvCxnSpPr>
          <p:nvPr/>
        </p:nvCxnSpPr>
        <p:spPr>
          <a:xfrm flipH="1">
            <a:off x="5313885" y="3331866"/>
            <a:ext cx="2257854" cy="1979682"/>
          </a:xfrm>
          <a:prstGeom prst="bentConnector3">
            <a:avLst>
              <a:gd name="adj1" fmla="val -32696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1" idx="1"/>
          </p:cNvCxnSpPr>
          <p:nvPr/>
        </p:nvCxnSpPr>
        <p:spPr>
          <a:xfrm>
            <a:off x="4986996" y="4291219"/>
            <a:ext cx="1426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2" idx="3"/>
            <a:endCxn id="10" idx="1"/>
          </p:cNvCxnSpPr>
          <p:nvPr/>
        </p:nvCxnSpPr>
        <p:spPr>
          <a:xfrm>
            <a:off x="5751826" y="6356598"/>
            <a:ext cx="1046710" cy="4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98537" y="6093072"/>
            <a:ext cx="1158419" cy="536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Elbow Connector 4"/>
          <p:cNvCxnSpPr>
            <a:stCxn id="14" idx="3"/>
            <a:endCxn id="20" idx="3"/>
          </p:cNvCxnSpPr>
          <p:nvPr/>
        </p:nvCxnSpPr>
        <p:spPr>
          <a:xfrm flipH="1">
            <a:off x="5313885" y="1585543"/>
            <a:ext cx="2257854" cy="3726005"/>
          </a:xfrm>
          <a:prstGeom prst="bentConnector3">
            <a:avLst>
              <a:gd name="adj1" fmla="val -33267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0" idx="3"/>
            <a:endCxn id="20" idx="3"/>
          </p:cNvCxnSpPr>
          <p:nvPr/>
        </p:nvCxnSpPr>
        <p:spPr>
          <a:xfrm flipH="1">
            <a:off x="5313885" y="2465353"/>
            <a:ext cx="2269385" cy="2846195"/>
          </a:xfrm>
          <a:prstGeom prst="bentConnector3">
            <a:avLst>
              <a:gd name="adj1" fmla="val -32353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Flowchart: Document 41"/>
          <p:cNvSpPr/>
          <p:nvPr/>
        </p:nvSpPr>
        <p:spPr>
          <a:xfrm>
            <a:off x="381000" y="4054972"/>
            <a:ext cx="940438" cy="533470"/>
          </a:xfrm>
          <a:prstGeom prst="flowChartDocument">
            <a:avLst/>
          </a:prstGeom>
          <a:solidFill>
            <a:srgbClr val="92D05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I/O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321438" y="4321707"/>
            <a:ext cx="583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0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2" grpId="0" animBg="1"/>
      <p:bldP spid="33" grpId="0" animBg="1"/>
      <p:bldP spid="36" grpId="0"/>
      <p:bldP spid="37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What is IoT?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Provenance-aware Intrusion Detection and Analysis </a:t>
            </a:r>
            <a:r>
              <a:rPr lang="en-US" dirty="0" smtClean="0"/>
              <a:t>System (PIDAS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IDS implementation using provenance data.</a:t>
            </a:r>
          </a:p>
          <a:p>
            <a:r>
              <a:rPr lang="en-US" dirty="0" smtClean="0"/>
              <a:t>Consists of three components</a:t>
            </a:r>
          </a:p>
          <a:p>
            <a:pPr lvl="1"/>
            <a:r>
              <a:rPr lang="en-US" dirty="0" smtClean="0"/>
              <a:t>Collector</a:t>
            </a:r>
          </a:p>
          <a:p>
            <a:pPr lvl="1"/>
            <a:r>
              <a:rPr lang="en-US" dirty="0" smtClean="0"/>
              <a:t>Detector</a:t>
            </a:r>
          </a:p>
          <a:p>
            <a:pPr lvl="2"/>
            <a:r>
              <a:rPr lang="en-US" dirty="0"/>
              <a:t>Rule-built </a:t>
            </a:r>
          </a:p>
          <a:p>
            <a:pPr lvl="2"/>
            <a:r>
              <a:rPr lang="en-US" dirty="0" smtClean="0"/>
              <a:t>Rule-match</a:t>
            </a:r>
            <a:endParaRPr lang="en-US" dirty="0"/>
          </a:p>
          <a:p>
            <a:pPr lvl="2"/>
            <a:r>
              <a:rPr lang="en-US" dirty="0"/>
              <a:t>Warning </a:t>
            </a:r>
            <a:r>
              <a:rPr lang="en-US" dirty="0" smtClean="0"/>
              <a:t>Report</a:t>
            </a:r>
          </a:p>
          <a:p>
            <a:pPr lvl="1"/>
            <a:r>
              <a:rPr lang="en-US" dirty="0" smtClean="0"/>
              <a:t>Analyzer</a:t>
            </a:r>
          </a:p>
          <a:p>
            <a:pPr lvl="2"/>
            <a:r>
              <a:rPr lang="en-US" dirty="0" smtClean="0"/>
              <a:t>Query DB for provenance data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PIDAS Detection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Let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R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={</m:t>
                    </m:r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Dep</m:t>
                        </m:r>
                      </m:e>
                      <m:sub>
                        <m: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Dep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n</m:t>
                        </m:r>
                      </m:sub>
                    </m:sSub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}</m:t>
                    </m:r>
                  </m:oMath>
                </a14:m>
                <a:r>
                  <a:rPr lang="en-US" sz="1800" dirty="0" smtClean="0">
                    <a:ea typeface="Calibri" charset="0"/>
                    <a:cs typeface="Calibri" charset="0"/>
                  </a:rPr>
                  <a:t> </a:t>
                </a:r>
              </a:p>
              <a:p>
                <a:endParaRPr lang="en-US" sz="1800" dirty="0" smtClean="0">
                  <a:ea typeface="Calibri" charset="0"/>
                  <a:cs typeface="Calibri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For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each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Dep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i</m:t>
                        </m:r>
                      </m:sub>
                    </m:sSub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A</m:t>
                        </m:r>
                        <m: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B</m:t>
                        </m:r>
                      </m:e>
                    </m:d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R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if</m:t>
                    </m:r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Dep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i</m:t>
                        </m:r>
                      </m:sub>
                    </m:sSub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A</m:t>
                        </m:r>
                        <m: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B</m:t>
                        </m:r>
                      </m:e>
                    </m:d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∈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G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set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intrusion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dubiety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to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0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else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set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intrusion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dubiety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to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1</m:t>
                    </m:r>
                  </m:oMath>
                </a14:m>
                <a:endParaRPr lang="en-US" sz="1800" dirty="0" smtClean="0">
                  <a:ea typeface="Calibri" charset="0"/>
                  <a:cs typeface="Calibri" charset="0"/>
                </a:endParaRPr>
              </a:p>
              <a:p>
                <a:endParaRPr lang="en-US" sz="1800" dirty="0">
                  <a:ea typeface="Calibri" charset="0"/>
                  <a:cs typeface="Calibri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Find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the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path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whose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length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W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in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R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Let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the</m:t>
                    </m:r>
                    <m: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0">
                        <a:latin typeface="Cambria Math" charset="0"/>
                        <a:ea typeface="Calibri" charset="0"/>
                        <a:cs typeface="Calibri" charset="0"/>
                      </a:rPr>
                      <m:t>path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Dep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Dep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w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endParaRPr lang="en-US" sz="1800" b="0" dirty="0" smtClean="0"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of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which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the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child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node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Dep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i</m:t>
                          </m:r>
                        </m:sub>
                      </m:sSub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is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also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the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parent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node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in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Dep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i</m:t>
                          </m:r>
                          <m:r>
                            <a:rPr lang="en-US" sz="18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 smtClean="0"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endParaRPr lang="en-US" sz="1800" dirty="0">
                  <a:ea typeface="Calibri" charset="0"/>
                  <a:cs typeface="Calibri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Calculate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the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path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decision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value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P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as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endParaRPr lang="en-US" sz="1800" b="0" dirty="0" smtClean="0"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r>
                  <a:rPr lang="en-US" sz="1800" b="0" dirty="0" smtClean="0">
                    <a:ea typeface="Calibri" charset="0"/>
                    <a:cs typeface="Calibri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P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18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i</m:t>
                            </m:r>
                            <m: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W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dubiety</m:t>
                            </m:r>
                            <m: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of</m:t>
                            </m:r>
                            <m:r>
                              <a:rPr lang="en-US" sz="1800" b="0" i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Dep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W</m:t>
                        </m:r>
                      </m:den>
                    </m:f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a typeface="Calibri" charset="0"/>
                    <a:cs typeface="Calibri" charset="0"/>
                  </a:rPr>
                  <a:t> </a:t>
                </a:r>
              </a:p>
              <a:p>
                <a:r>
                  <a:rPr lang="en-US" sz="1800" b="0" dirty="0" smtClean="0">
                    <a:ea typeface="Calibri" charset="0"/>
                    <a:cs typeface="Calibri" charset="0"/>
                  </a:rPr>
                  <a:t>Let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be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denoted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as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a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threshold</m:t>
                    </m:r>
                    <m:r>
                      <a:rPr lang="en-US" sz="1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.</m:t>
                    </m:r>
                  </m:oMath>
                </a14:m>
                <a:endParaRPr lang="en-US" sz="1800" b="0" dirty="0" smtClean="0"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If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P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T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program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behaviour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is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abnormal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otherwise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program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behaves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normal</m:t>
                      </m:r>
                      <m:r>
                        <a:rPr lang="en-US" sz="18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.</m:t>
                      </m:r>
                    </m:oMath>
                  </m:oMathPara>
                </a14:m>
                <a:endParaRPr lang="en-US" sz="1800" dirty="0" smtClean="0">
                  <a:ea typeface="Calibri" charset="0"/>
                  <a:cs typeface="Calibri" charset="0"/>
                </a:endParaRPr>
              </a:p>
              <a:p>
                <a:endParaRPr lang="en-US" sz="1800" dirty="0"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44" t="-7951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PIDAS Detection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152901" y="2106254"/>
            <a:ext cx="4554548" cy="3503333"/>
            <a:chOff x="2303452" y="2364067"/>
            <a:chExt cx="4554548" cy="3503333"/>
          </a:xfrm>
        </p:grpSpPr>
        <p:grpSp>
          <p:nvGrpSpPr>
            <p:cNvPr id="6" name="Group 5"/>
            <p:cNvGrpSpPr/>
            <p:nvPr/>
          </p:nvGrpSpPr>
          <p:grpSpPr>
            <a:xfrm>
              <a:off x="2303452" y="2381443"/>
              <a:ext cx="4544264" cy="3485957"/>
              <a:chOff x="914400" y="2520870"/>
              <a:chExt cx="3276600" cy="276200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075244" y="35003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14400" y="37670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133600" y="2520870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390900" y="3985549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</a:t>
                </a:r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23955" y="4749478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cxnSp>
            <p:nvCxnSpPr>
              <p:cNvPr id="21" name="Straight Arrow Connector 20"/>
              <p:cNvCxnSpPr>
                <a:stCxn id="17" idx="6"/>
                <a:endCxn id="16" idx="2"/>
              </p:cNvCxnSpPr>
              <p:nvPr/>
            </p:nvCxnSpPr>
            <p:spPr>
              <a:xfrm flipV="1">
                <a:off x="1447800" y="3767077"/>
                <a:ext cx="627444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endCxn id="18" idx="4"/>
              </p:cNvCxnSpPr>
              <p:nvPr/>
            </p:nvCxnSpPr>
            <p:spPr>
              <a:xfrm flipV="1">
                <a:off x="2400300" y="3054270"/>
                <a:ext cx="0" cy="4403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30" idx="3"/>
              </p:cNvCxnSpPr>
              <p:nvPr/>
            </p:nvCxnSpPr>
            <p:spPr>
              <a:xfrm flipV="1">
                <a:off x="2590076" y="3205719"/>
                <a:ext cx="1145639" cy="4280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16" idx="5"/>
              </p:cNvCxnSpPr>
              <p:nvPr/>
            </p:nvCxnSpPr>
            <p:spPr>
              <a:xfrm flipH="1" flipV="1">
                <a:off x="2530529" y="3955662"/>
                <a:ext cx="891464" cy="1632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19" idx="3"/>
              </p:cNvCxnSpPr>
              <p:nvPr/>
            </p:nvCxnSpPr>
            <p:spPr>
              <a:xfrm flipV="1">
                <a:off x="2638305" y="4440834"/>
                <a:ext cx="830710" cy="4419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30" idx="1"/>
              </p:cNvCxnSpPr>
              <p:nvPr/>
            </p:nvCxnSpPr>
            <p:spPr>
              <a:xfrm>
                <a:off x="2667000" y="2787570"/>
                <a:ext cx="1068715" cy="409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endCxn id="17" idx="5"/>
              </p:cNvCxnSpPr>
              <p:nvPr/>
            </p:nvCxnSpPr>
            <p:spPr>
              <a:xfrm flipH="1" flipV="1">
                <a:off x="1369685" y="4222362"/>
                <a:ext cx="838909" cy="63900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endCxn id="18" idx="3"/>
              </p:cNvCxnSpPr>
              <p:nvPr/>
            </p:nvCxnSpPr>
            <p:spPr>
              <a:xfrm flipV="1">
                <a:off x="1292761" y="2976155"/>
                <a:ext cx="918954" cy="7909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30" idx="4"/>
              </p:cNvCxnSpPr>
              <p:nvPr/>
            </p:nvCxnSpPr>
            <p:spPr>
              <a:xfrm flipV="1">
                <a:off x="3735714" y="3283834"/>
                <a:ext cx="188585" cy="7017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3657600" y="2750434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9277826">
              <a:off x="3032383" y="3168766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882962">
              <a:off x="4833356" y="4702732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300252">
              <a:off x="4899160" y="3178460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379578">
              <a:off x="5212786" y="2364067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058924">
              <a:off x="6258244" y="3677338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247024">
              <a:off x="3410714" y="4702732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454794">
              <a:off x="3165557" y="3739259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684870">
              <a:off x="5130110" y="3983786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w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86271" y="3190868"/>
              <a:ext cx="599756" cy="61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523399" y="5521740"/>
            <a:ext cx="30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Observed system behavior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862591" y="4963742"/>
            <a:ext cx="33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Application’s observed behavior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2437406" y="2035783"/>
            <a:ext cx="4544264" cy="3485957"/>
            <a:chOff x="2303452" y="2381443"/>
            <a:chExt cx="4544264" cy="3485957"/>
          </a:xfrm>
        </p:grpSpPr>
        <p:grpSp>
          <p:nvGrpSpPr>
            <p:cNvPr id="78" name="Group 77"/>
            <p:cNvGrpSpPr/>
            <p:nvPr/>
          </p:nvGrpSpPr>
          <p:grpSpPr>
            <a:xfrm>
              <a:off x="2303452" y="2381443"/>
              <a:ext cx="4544264" cy="3485957"/>
              <a:chOff x="914400" y="2520870"/>
              <a:chExt cx="3276600" cy="276200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2075244" y="35003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914400" y="3767077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133600" y="2520870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390900" y="3985549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</a:t>
                </a:r>
                <a:endParaRPr lang="en-US" dirty="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123955" y="4749478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cxnSp>
            <p:nvCxnSpPr>
              <p:cNvPr id="93" name="Straight Arrow Connector 92"/>
              <p:cNvCxnSpPr>
                <a:stCxn id="89" idx="6"/>
                <a:endCxn id="88" idx="2"/>
              </p:cNvCxnSpPr>
              <p:nvPr/>
            </p:nvCxnSpPr>
            <p:spPr>
              <a:xfrm flipV="1">
                <a:off x="1447800" y="3767077"/>
                <a:ext cx="627444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 flipV="1">
                <a:off x="2388019" y="3125264"/>
                <a:ext cx="12281" cy="3693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2590076" y="3210789"/>
                <a:ext cx="979771" cy="4229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endCxn id="68" idx="5"/>
              </p:cNvCxnSpPr>
              <p:nvPr/>
            </p:nvCxnSpPr>
            <p:spPr>
              <a:xfrm flipH="1" flipV="1">
                <a:off x="2564584" y="3954326"/>
                <a:ext cx="857409" cy="164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2661721" y="4510437"/>
                <a:ext cx="725845" cy="3723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endCxn id="102" idx="1"/>
              </p:cNvCxnSpPr>
              <p:nvPr/>
            </p:nvCxnSpPr>
            <p:spPr>
              <a:xfrm>
                <a:off x="2667000" y="2787570"/>
                <a:ext cx="1068715" cy="409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92" idx="2"/>
              </p:cNvCxnSpPr>
              <p:nvPr/>
            </p:nvCxnSpPr>
            <p:spPr>
              <a:xfrm flipH="1" flipV="1">
                <a:off x="1404216" y="4262814"/>
                <a:ext cx="719739" cy="7533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endCxn id="90" idx="3"/>
              </p:cNvCxnSpPr>
              <p:nvPr/>
            </p:nvCxnSpPr>
            <p:spPr>
              <a:xfrm flipV="1">
                <a:off x="1292761" y="2976155"/>
                <a:ext cx="918954" cy="7909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endCxn id="102" idx="4"/>
              </p:cNvCxnSpPr>
              <p:nvPr/>
            </p:nvCxnSpPr>
            <p:spPr>
              <a:xfrm flipV="1">
                <a:off x="3735714" y="3283834"/>
                <a:ext cx="188585" cy="7017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3657600" y="2750434"/>
                <a:ext cx="533400" cy="533400"/>
              </a:xfrm>
              <a:prstGeom prst="ellipse">
                <a:avLst/>
              </a:prstGeom>
              <a:solidFill>
                <a:schemeClr val="accent6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 rot="19277826">
              <a:off x="3032383" y="3291210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20300252">
              <a:off x="4899160" y="3300904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379578">
              <a:off x="5212786" y="2486511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20454794">
              <a:off x="3165557" y="3861703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371690" y="3190868"/>
              <a:ext cx="59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069693" y="4906599"/>
            <a:ext cx="2408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path whose length is W</a:t>
            </a:r>
          </a:p>
          <a:p>
            <a:endParaRPr lang="en-US" dirty="0"/>
          </a:p>
          <a:p>
            <a:r>
              <a:rPr lang="en-US" dirty="0" smtClean="0"/>
              <a:t>C-&gt;A-&gt;F</a:t>
            </a:r>
          </a:p>
          <a:p>
            <a:r>
              <a:rPr lang="en-US" dirty="0" smtClean="0"/>
              <a:t>C-&gt;B-&gt;A-&gt;F</a:t>
            </a:r>
          </a:p>
          <a:p>
            <a:r>
              <a:rPr lang="en-US" dirty="0" smtClean="0"/>
              <a:t>C-&gt;B-&gt;F</a:t>
            </a:r>
          </a:p>
          <a:p>
            <a:r>
              <a:rPr lang="en-US" dirty="0" smtClean="0"/>
              <a:t>C-&gt;B-&gt;E</a:t>
            </a:r>
            <a:endParaRPr lang="en-US" dirty="0"/>
          </a:p>
        </p:txBody>
      </p:sp>
      <p:grpSp>
        <p:nvGrpSpPr>
          <p:cNvPr id="114" name="Group 113"/>
          <p:cNvGrpSpPr/>
          <p:nvPr/>
        </p:nvGrpSpPr>
        <p:grpSpPr>
          <a:xfrm>
            <a:off x="5458747" y="2277787"/>
            <a:ext cx="3497286" cy="2592365"/>
            <a:chOff x="5607262" y="2366580"/>
            <a:chExt cx="3497286" cy="2592365"/>
          </a:xfrm>
        </p:grpSpPr>
        <p:grpSp>
          <p:nvGrpSpPr>
            <p:cNvPr id="31" name="Group 30"/>
            <p:cNvGrpSpPr/>
            <p:nvPr/>
          </p:nvGrpSpPr>
          <p:grpSpPr>
            <a:xfrm>
              <a:off x="5607262" y="2366580"/>
              <a:ext cx="3497286" cy="1911407"/>
              <a:chOff x="4816566" y="3524655"/>
              <a:chExt cx="2590800" cy="144599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816566" y="3620086"/>
                <a:ext cx="2590800" cy="1350560"/>
                <a:chOff x="914400" y="2520870"/>
                <a:chExt cx="3276600" cy="1779607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2075244" y="3500377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914400" y="3767077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133600" y="2520870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  <p:cxnSp>
              <p:nvCxnSpPr>
                <p:cNvPr id="47" name="Straight Arrow Connector 46"/>
                <p:cNvCxnSpPr>
                  <a:stCxn id="43" idx="6"/>
                  <a:endCxn id="42" idx="2"/>
                </p:cNvCxnSpPr>
                <p:nvPr/>
              </p:nvCxnSpPr>
              <p:spPr>
                <a:xfrm flipV="1">
                  <a:off x="1447800" y="3767077"/>
                  <a:ext cx="627444" cy="26670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>
                  <a:endCxn id="44" idx="4"/>
                </p:cNvCxnSpPr>
                <p:nvPr/>
              </p:nvCxnSpPr>
              <p:spPr>
                <a:xfrm flipV="1">
                  <a:off x="2400300" y="3054270"/>
                  <a:ext cx="0" cy="44031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>
                  <a:endCxn id="56" idx="3"/>
                </p:cNvCxnSpPr>
                <p:nvPr/>
              </p:nvCxnSpPr>
              <p:spPr>
                <a:xfrm flipV="1">
                  <a:off x="2590076" y="3205719"/>
                  <a:ext cx="1145639" cy="428008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>
                  <a:endCxn id="56" idx="1"/>
                </p:cNvCxnSpPr>
                <p:nvPr/>
              </p:nvCxnSpPr>
              <p:spPr>
                <a:xfrm>
                  <a:off x="2667000" y="2787570"/>
                  <a:ext cx="1068715" cy="4097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endCxn id="44" idx="3"/>
                </p:cNvCxnSpPr>
                <p:nvPr/>
              </p:nvCxnSpPr>
              <p:spPr>
                <a:xfrm flipV="1">
                  <a:off x="1292761" y="2976155"/>
                  <a:ext cx="918954" cy="790922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3657600" y="2750434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F</a:t>
                  </a:r>
                  <a:endParaRPr lang="en-US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 rot="19277826">
                <a:off x="5232148" y="4138471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20300252">
                <a:off x="6337106" y="4103481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379578">
                <a:off x="6475250" y="3524655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20454794">
                <a:off x="5308073" y="4441223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947021" y="4106795"/>
                <a:ext cx="341936" cy="27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</a:t>
                </a:r>
              </a:p>
            </p:txBody>
          </p:sp>
        </p:grpSp>
        <p:sp>
          <p:nvSpPr>
            <p:cNvPr id="104" name="Oval 103"/>
            <p:cNvSpPr/>
            <p:nvPr/>
          </p:nvSpPr>
          <p:spPr>
            <a:xfrm>
              <a:off x="8007198" y="4423851"/>
              <a:ext cx="569326" cy="535094"/>
            </a:xfrm>
            <a:prstGeom prst="ellips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US" dirty="0"/>
            </a:p>
          </p:txBody>
        </p:sp>
        <p:cxnSp>
          <p:nvCxnSpPr>
            <p:cNvPr id="105" name="Straight Arrow Connector 104"/>
            <p:cNvCxnSpPr>
              <a:stCxn id="42" idx="5"/>
              <a:endCxn id="104" idx="1"/>
            </p:cNvCxnSpPr>
            <p:nvPr/>
          </p:nvCxnSpPr>
          <p:spPr>
            <a:xfrm>
              <a:off x="7332241" y="3932076"/>
              <a:ext cx="758333" cy="570138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 rot="2295038">
              <a:off x="7659817" y="4025040"/>
              <a:ext cx="461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726875" y="2224874"/>
            <a:ext cx="4053140" cy="2399602"/>
            <a:chOff x="2726875" y="2224874"/>
            <a:chExt cx="4053140" cy="2399602"/>
          </a:xfrm>
        </p:grpSpPr>
        <p:grpSp>
          <p:nvGrpSpPr>
            <p:cNvPr id="62" name="Group 61"/>
            <p:cNvGrpSpPr/>
            <p:nvPr/>
          </p:nvGrpSpPr>
          <p:grpSpPr>
            <a:xfrm>
              <a:off x="2726875" y="2224874"/>
              <a:ext cx="4053140" cy="2009433"/>
              <a:chOff x="914400" y="2520870"/>
              <a:chExt cx="3276600" cy="1779607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2075244" y="3500377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914400" y="3767077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133600" y="2520870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cxnSp>
            <p:nvCxnSpPr>
              <p:cNvPr id="71" name="Straight Arrow Connector 70"/>
              <p:cNvCxnSpPr>
                <a:stCxn id="69" idx="6"/>
                <a:endCxn id="68" idx="2"/>
              </p:cNvCxnSpPr>
              <p:nvPr/>
            </p:nvCxnSpPr>
            <p:spPr>
              <a:xfrm flipV="1">
                <a:off x="1447800" y="3767077"/>
                <a:ext cx="627444" cy="26670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70" idx="4"/>
              </p:cNvCxnSpPr>
              <p:nvPr/>
            </p:nvCxnSpPr>
            <p:spPr>
              <a:xfrm flipV="1">
                <a:off x="2400300" y="3054270"/>
                <a:ext cx="0" cy="44031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0076" y="3262929"/>
                <a:ext cx="1145639" cy="42800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endCxn id="76" idx="1"/>
              </p:cNvCxnSpPr>
              <p:nvPr/>
            </p:nvCxnSpPr>
            <p:spPr>
              <a:xfrm>
                <a:off x="2667000" y="2787570"/>
                <a:ext cx="1068715" cy="4097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endCxn id="70" idx="3"/>
              </p:cNvCxnSpPr>
              <p:nvPr/>
            </p:nvCxnSpPr>
            <p:spPr>
              <a:xfrm flipV="1">
                <a:off x="1292761" y="2976155"/>
                <a:ext cx="918954" cy="79092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3657600" y="2750434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5784876" y="4089382"/>
              <a:ext cx="569326" cy="535094"/>
            </a:xfrm>
            <a:prstGeom prst="ellips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US" dirty="0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4513151" y="3952395"/>
              <a:ext cx="1371347" cy="25824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 rot="2295038">
              <a:off x="4998439" y="4010618"/>
              <a:ext cx="461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6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837" y="3714524"/>
            <a:ext cx="561795" cy="5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10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and Provenance Introduction</a:t>
            </a:r>
          </a:p>
          <a:p>
            <a:endParaRPr lang="en-US" dirty="0" smtClean="0"/>
          </a:p>
          <a:p>
            <a:r>
              <a:rPr lang="en-US" dirty="0" smtClean="0"/>
              <a:t>Motivation for a Provenance-Aware </a:t>
            </a:r>
            <a:r>
              <a:rPr lang="en-US" dirty="0" err="1" smtClean="0"/>
              <a:t>IoT</a:t>
            </a:r>
            <a:r>
              <a:rPr lang="en-US" dirty="0" smtClean="0"/>
              <a:t> System.</a:t>
            </a:r>
          </a:p>
          <a:p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fficient storage of provenance data using policy and data compression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Securing Provenance </a:t>
            </a:r>
          </a:p>
          <a:p>
            <a:pPr lvl="1"/>
            <a:r>
              <a:rPr lang="en-US" dirty="0" smtClean="0"/>
              <a:t>Ensuring Confidentiality and the integrity of provenance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Provenance and Privacy</a:t>
            </a:r>
          </a:p>
          <a:p>
            <a:pPr lvl="1"/>
            <a:r>
              <a:rPr lang="en-US" dirty="0" smtClean="0"/>
              <a:t>How do we ensure that the vast amount of data collected is not invasive to privacy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Recovering provenance from incomplete dependency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Gedare</a:t>
            </a:r>
            <a:r>
              <a:rPr lang="en-US" dirty="0" smtClean="0"/>
              <a:t> Bloom, Assistant Professor, EECS, Howard University. </a:t>
            </a:r>
          </a:p>
          <a:p>
            <a:endParaRPr lang="en-US" dirty="0" smtClean="0"/>
          </a:p>
          <a:p>
            <a:r>
              <a:rPr lang="en-US" dirty="0" smtClean="0"/>
              <a:t>Andre Campbell, Undergraduate, EECS, Howard University</a:t>
            </a:r>
          </a:p>
          <a:p>
            <a:endParaRPr lang="en-US" dirty="0" smtClean="0"/>
          </a:p>
          <a:p>
            <a:r>
              <a:rPr lang="en-US" dirty="0" smtClean="0"/>
              <a:t>David Hill, Undergraduate, EECS, Howard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7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811780"/>
            <a:ext cx="8471916" cy="85725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Heterogeneous device (sensors, actuators) connected over the internet.</a:t>
            </a:r>
          </a:p>
          <a:p>
            <a:endParaRPr lang="en-US" sz="2800" dirty="0"/>
          </a:p>
        </p:txBody>
      </p:sp>
      <p:pic>
        <p:nvPicPr>
          <p:cNvPr id="4" name="Picture 2" descr="http://uxmag.com/sites/default/files/uploads/itzkovitch-internet-of-things/internet-of-things-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0341"/>
            <a:ext cx="3962400" cy="2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blogs-images.forbes.com/sap/files/2014/11/ioz-1940x12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763" y="2252998"/>
            <a:ext cx="3960215" cy="25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log.smartcitylabs.io/wp-content/uploads/2015/06/internet-of-things-use-cas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1" y="4911436"/>
            <a:ext cx="2892779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-20782" y="5017533"/>
            <a:ext cx="4267200" cy="1307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According to Cisco, 50 million devices will be connected together by 2020¹</a:t>
            </a:r>
            <a:endParaRPr lang="en-US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0218" y="6441270"/>
            <a:ext cx="3505200" cy="551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/>
              <a:t>¹http</a:t>
            </a:r>
            <a:r>
              <a:rPr lang="en-US" sz="800" dirty="0"/>
              <a:t>://www.cisco.com/c/dam/en_us/about/ac79/docs/innov/IoT_IBSG_0411FINAL.pdf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2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Provenance Forms</a:t>
            </a:r>
          </a:p>
          <a:p>
            <a:pPr lvl="1"/>
            <a:r>
              <a:rPr lang="en-US" dirty="0"/>
              <a:t>Observed Provenance</a:t>
            </a:r>
          </a:p>
          <a:p>
            <a:pPr lvl="2"/>
            <a:r>
              <a:rPr lang="en-US" dirty="0"/>
              <a:t>Provenance automatically collection from system or application events</a:t>
            </a:r>
          </a:p>
          <a:p>
            <a:pPr lvl="1"/>
            <a:r>
              <a:rPr lang="en-US" dirty="0"/>
              <a:t>Disclosed Provenance</a:t>
            </a:r>
          </a:p>
          <a:p>
            <a:pPr lvl="2"/>
            <a:r>
              <a:rPr lang="en-US" dirty="0"/>
              <a:t>Describe workflow and provide execution engine.</a:t>
            </a:r>
          </a:p>
          <a:p>
            <a:pPr lvl="1"/>
            <a:endParaRPr lang="en-US" dirty="0"/>
          </a:p>
          <a:p>
            <a:r>
              <a:rPr lang="en-US" dirty="0"/>
              <a:t>Provenance Granularity Level</a:t>
            </a:r>
          </a:p>
          <a:p>
            <a:pPr lvl="1"/>
            <a:r>
              <a:rPr lang="en-US" dirty="0" smtClean="0"/>
              <a:t>Fine-Grained</a:t>
            </a:r>
          </a:p>
          <a:p>
            <a:pPr lvl="2"/>
            <a:r>
              <a:rPr lang="en-US" dirty="0" smtClean="0"/>
              <a:t>Detailed level of provenance collection </a:t>
            </a:r>
            <a:endParaRPr lang="en-US" dirty="0"/>
          </a:p>
          <a:p>
            <a:pPr lvl="1"/>
            <a:r>
              <a:rPr lang="en-US" dirty="0" smtClean="0"/>
              <a:t>Coarse-Grained</a:t>
            </a:r>
          </a:p>
          <a:p>
            <a:pPr lvl="2"/>
            <a:r>
              <a:rPr lang="en-US" dirty="0" smtClean="0"/>
              <a:t>Summarized provenance collection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Barectf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Command-line generator of C-tracers which outputs common Trace Format (CTF) </a:t>
            </a:r>
          </a:p>
          <a:p>
            <a:pPr lvl="1"/>
            <a:r>
              <a:rPr lang="en-US" dirty="0" smtClean="0"/>
              <a:t>Bare metal tracing for Microcontrollers without OS.</a:t>
            </a:r>
          </a:p>
        </p:txBody>
      </p:sp>
      <p:sp>
        <p:nvSpPr>
          <p:cNvPr id="5" name="Document 4"/>
          <p:cNvSpPr/>
          <p:nvPr/>
        </p:nvSpPr>
        <p:spPr>
          <a:xfrm>
            <a:off x="4125698" y="5098286"/>
            <a:ext cx="895350" cy="590550"/>
          </a:xfrm>
          <a:prstGeom prst="flowChartDocumen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barectf.h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Document 6"/>
          <p:cNvSpPr/>
          <p:nvPr/>
        </p:nvSpPr>
        <p:spPr>
          <a:xfrm>
            <a:off x="4120839" y="4167802"/>
            <a:ext cx="895350" cy="590550"/>
          </a:xfrm>
          <a:prstGeom prst="flowChartDocumen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barectf.c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2636" y="4541247"/>
            <a:ext cx="895350" cy="690289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barectf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Document 8"/>
          <p:cNvSpPr/>
          <p:nvPr/>
        </p:nvSpPr>
        <p:spPr>
          <a:xfrm>
            <a:off x="901404" y="4541247"/>
            <a:ext cx="1072486" cy="690289"/>
          </a:xfrm>
          <a:prstGeom prst="flowChartDocumen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config.yaml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47281" y="4590913"/>
            <a:ext cx="1069558" cy="690289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 application</a:t>
            </a:r>
          </a:p>
        </p:txBody>
      </p:sp>
      <p:sp>
        <p:nvSpPr>
          <p:cNvPr id="11" name="Document 10"/>
          <p:cNvSpPr/>
          <p:nvPr/>
        </p:nvSpPr>
        <p:spPr>
          <a:xfrm>
            <a:off x="7228023" y="4669761"/>
            <a:ext cx="1014573" cy="690289"/>
          </a:xfrm>
          <a:prstGeom prst="flowChartDocumen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CTF</a:t>
            </a:r>
            <a:endParaRPr lang="en-US" sz="135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73890" y="4886392"/>
            <a:ext cx="6487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17986" y="4463077"/>
            <a:ext cx="602853" cy="4233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17986" y="4886391"/>
            <a:ext cx="603538" cy="4237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44428" y="4463077"/>
            <a:ext cx="602853" cy="47298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25222" y="4956061"/>
            <a:ext cx="602853" cy="4233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1"/>
          </p:cNvCxnSpPr>
          <p:nvPr/>
        </p:nvCxnSpPr>
        <p:spPr>
          <a:xfrm>
            <a:off x="6736045" y="5014906"/>
            <a:ext cx="49197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630023" y="3400903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Barectf</a:t>
            </a:r>
            <a:r>
              <a:rPr lang="en-US" sz="2400" dirty="0"/>
              <a:t>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Applications Utilized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Tracer</a:t>
            </a:r>
          </a:p>
          <a:p>
            <a:pPr lvl="1"/>
            <a:r>
              <a:rPr lang="en-US" dirty="0" smtClean="0"/>
              <a:t>Barectf: collects provenance trace in Microcontroller</a:t>
            </a:r>
          </a:p>
          <a:p>
            <a:r>
              <a:rPr lang="en-US" dirty="0" smtClean="0"/>
              <a:t>Trace Mapper</a:t>
            </a:r>
          </a:p>
          <a:p>
            <a:pPr lvl="1"/>
            <a:r>
              <a:rPr lang="en-US" dirty="0" smtClean="0"/>
              <a:t>BabelTrace: converts CTF to PROV-DM</a:t>
            </a:r>
          </a:p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Microcontroller </a:t>
            </a:r>
          </a:p>
          <a:p>
            <a:r>
              <a:rPr lang="en-US" dirty="0" smtClean="0"/>
              <a:t>Neo4j</a:t>
            </a:r>
          </a:p>
          <a:p>
            <a:pPr lvl="1"/>
            <a:r>
              <a:rPr lang="en-US" dirty="0" smtClean="0"/>
              <a:t>Graph database for provenance storage.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Trace Format (CTF)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CTF is a binary trace format that allows traces to be written fast </a:t>
            </a:r>
          </a:p>
          <a:p>
            <a:pPr lvl="1"/>
            <a:r>
              <a:rPr lang="en-US" dirty="0" smtClean="0"/>
              <a:t>Composed of stream of binary events</a:t>
            </a:r>
          </a:p>
          <a:p>
            <a:pPr lvl="1"/>
            <a:r>
              <a:rPr lang="en-US" dirty="0" smtClean="0"/>
              <a:t>Allows tracing of application written in C/C++</a:t>
            </a:r>
          </a:p>
          <a:p>
            <a:pPr lvl="1"/>
            <a:r>
              <a:rPr lang="en-US" dirty="0" smtClean="0"/>
              <a:t>Stream may be sent over a network</a:t>
            </a:r>
          </a:p>
          <a:p>
            <a:pPr lvl="1"/>
            <a:r>
              <a:rPr lang="en-US" dirty="0" smtClean="0"/>
              <a:t>Stream may be parsed in memory</a:t>
            </a:r>
          </a:p>
          <a:p>
            <a:r>
              <a:rPr lang="en-US" dirty="0" smtClean="0"/>
              <a:t>Stream objects contains</a:t>
            </a:r>
          </a:p>
          <a:p>
            <a:pPr lvl="1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Stream context</a:t>
            </a:r>
          </a:p>
          <a:p>
            <a:pPr lvl="1"/>
            <a:r>
              <a:rPr lang="en-US" dirty="0" smtClean="0"/>
              <a:t>Event</a:t>
            </a:r>
          </a:p>
          <a:p>
            <a:pPr lvl="1"/>
            <a:r>
              <a:rPr lang="en-US" dirty="0" smtClean="0"/>
              <a:t>Payload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5949"/>
            <a:ext cx="7886700" cy="994172"/>
          </a:xfrm>
        </p:spPr>
        <p:txBody>
          <a:bodyPr/>
          <a:lstStyle/>
          <a:p>
            <a:r>
              <a:rPr lang="en-US" dirty="0" smtClean="0"/>
              <a:t>CTF Trace/ Packet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28537"/>
            <a:ext cx="7886700" cy="306143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28812"/>
            <a:ext cx="6772275" cy="15573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89422"/>
            <a:ext cx="6772275" cy="2200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3200" y="6142928"/>
            <a:ext cx="23975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Source: http://</a:t>
            </a:r>
            <a:r>
              <a:rPr lang="en-US" sz="1350" dirty="0" err="1"/>
              <a:t>diamon.org</a:t>
            </a:r>
            <a:r>
              <a:rPr lang="en-US" sz="1350" dirty="0"/>
              <a:t>/</a:t>
            </a:r>
            <a:r>
              <a:rPr lang="en-US" sz="1350" dirty="0" err="1"/>
              <a:t>ctf</a:t>
            </a:r>
            <a:r>
              <a:rPr lang="en-US" sz="1350" dirty="0"/>
              <a:t>/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1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CTF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Contains data for which trace is collected.</a:t>
            </a:r>
          </a:p>
          <a:p>
            <a:r>
              <a:rPr lang="en-US" dirty="0" smtClean="0"/>
              <a:t>Specified in </a:t>
            </a:r>
            <a:r>
              <a:rPr lang="en-US" dirty="0" err="1" smtClean="0"/>
              <a:t>yaml</a:t>
            </a:r>
            <a:r>
              <a:rPr lang="en-US" dirty="0" smtClean="0"/>
              <a:t> configuration</a:t>
            </a:r>
          </a:p>
          <a:p>
            <a:r>
              <a:rPr lang="en-US" dirty="0" smtClean="0"/>
              <a:t>Contains data types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Floating-point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Enumerations</a:t>
            </a:r>
          </a:p>
          <a:p>
            <a:pPr lvl="1"/>
            <a:r>
              <a:rPr lang="en-US" dirty="0" smtClean="0"/>
              <a:t>Array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/>
          <p:cNvSpPr/>
          <p:nvPr/>
        </p:nvSpPr>
        <p:spPr>
          <a:xfrm>
            <a:off x="192028" y="2548965"/>
            <a:ext cx="7580372" cy="95663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92028" y="1236011"/>
            <a:ext cx="7580372" cy="113348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Aggregation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240" name="Group 239"/>
          <p:cNvGrpSpPr/>
          <p:nvPr/>
        </p:nvGrpSpPr>
        <p:grpSpPr>
          <a:xfrm>
            <a:off x="167405" y="4973403"/>
            <a:ext cx="7604995" cy="1727424"/>
            <a:chOff x="178462" y="4655668"/>
            <a:chExt cx="7898738" cy="1727424"/>
          </a:xfrm>
        </p:grpSpPr>
        <p:sp>
          <p:nvSpPr>
            <p:cNvPr id="157" name="Rectangle 156"/>
            <p:cNvSpPr/>
            <p:nvPr/>
          </p:nvSpPr>
          <p:spPr>
            <a:xfrm>
              <a:off x="178462" y="4655668"/>
              <a:ext cx="7898738" cy="170068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Image result for raspberry p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92053" y="5689601"/>
              <a:ext cx="877492" cy="625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raspberry p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4923" y="5711211"/>
              <a:ext cx="877492" cy="625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raspberry p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9195" y="5757683"/>
              <a:ext cx="877492" cy="625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91" descr="http://www.biquitous.com/wp-content/uploads/2011/11/nest-thermostat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AEFF2"/>
                </a:clrFrom>
                <a:clrTo>
                  <a:srgbClr val="EAEFF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783" y="5613753"/>
              <a:ext cx="647120" cy="64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8" descr="http://i2.wp.com/www.iotenableddevices.com/wp-content/uploads/2014/10/fitbit-charge-iot-produc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462" y="5723193"/>
              <a:ext cx="402031" cy="564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2" descr="https://d30y9cdsu7xlg0.cloudfront.net/png/173336-2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593" y="5778016"/>
              <a:ext cx="510601" cy="509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549620" y="4718298"/>
              <a:ext cx="685801" cy="787805"/>
              <a:chOff x="1295401" y="3326994"/>
              <a:chExt cx="2587118" cy="220787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21" name="Straight Arrow Connector 20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5431297" y="4809418"/>
              <a:ext cx="685801" cy="787805"/>
              <a:chOff x="1295401" y="3326994"/>
              <a:chExt cx="2587118" cy="220787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36" name="Straight Arrow Connector 3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6658507" y="4674416"/>
              <a:ext cx="685801" cy="787805"/>
              <a:chOff x="1295401" y="3326994"/>
              <a:chExt cx="2587118" cy="2207877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3515016" y="3929602"/>
                <a:ext cx="127774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2050934" y="4710947"/>
              <a:ext cx="685801" cy="787805"/>
              <a:chOff x="1295401" y="3326994"/>
              <a:chExt cx="2587118" cy="220787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66" name="Straight Arrow Connector 6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>
              <a:off x="3116525" y="4718297"/>
              <a:ext cx="685801" cy="787805"/>
              <a:chOff x="1295401" y="3326994"/>
              <a:chExt cx="2587118" cy="2207877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4265046" y="4776730"/>
              <a:ext cx="685801" cy="787805"/>
              <a:chOff x="1295401" y="3326994"/>
              <a:chExt cx="2587118" cy="2207877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96" name="Straight Arrow Connector 9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/>
          <p:cNvGrpSpPr/>
          <p:nvPr/>
        </p:nvGrpSpPr>
        <p:grpSpPr>
          <a:xfrm>
            <a:off x="3489950" y="1276930"/>
            <a:ext cx="931239" cy="988829"/>
            <a:chOff x="1295401" y="3326994"/>
            <a:chExt cx="2587118" cy="2207877"/>
          </a:xfrm>
        </p:grpSpPr>
        <p:grpSp>
          <p:nvGrpSpPr>
            <p:cNvPr id="110" name="Group 109"/>
            <p:cNvGrpSpPr/>
            <p:nvPr/>
          </p:nvGrpSpPr>
          <p:grpSpPr>
            <a:xfrm>
              <a:off x="1295401" y="3326994"/>
              <a:ext cx="2587118" cy="2207877"/>
              <a:chOff x="1426045" y="3442236"/>
              <a:chExt cx="3289364" cy="2445810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2819400" y="4095750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426045" y="3861362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105809" y="3442236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94335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94310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11" name="Straight Arrow Connector 110"/>
            <p:cNvCxnSpPr/>
            <p:nvPr/>
          </p:nvCxnSpPr>
          <p:spPr>
            <a:xfrm flipV="1">
              <a:off x="1704643" y="3628298"/>
              <a:ext cx="1698419" cy="16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1752600" y="4114800"/>
              <a:ext cx="632162" cy="6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1535130" y="4307955"/>
              <a:ext cx="237155" cy="71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2181527" y="5233567"/>
              <a:ext cx="1093760" cy="44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2113626" y="4431291"/>
              <a:ext cx="347879" cy="572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2800531" y="4431291"/>
              <a:ext cx="544971" cy="589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V="1">
              <a:off x="3515016" y="3929602"/>
              <a:ext cx="127775" cy="100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2870746" y="3841352"/>
              <a:ext cx="602531" cy="37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1" name="Right Arrow 160"/>
          <p:cNvSpPr/>
          <p:nvPr/>
        </p:nvSpPr>
        <p:spPr>
          <a:xfrm rot="16200000" flipH="1">
            <a:off x="5377013" y="3722526"/>
            <a:ext cx="5485464" cy="45770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Decreasing resource constraint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1" name="Group 240"/>
          <p:cNvGrpSpPr/>
          <p:nvPr/>
        </p:nvGrpSpPr>
        <p:grpSpPr>
          <a:xfrm>
            <a:off x="167405" y="3700610"/>
            <a:ext cx="7604995" cy="1033471"/>
            <a:chOff x="167405" y="3505396"/>
            <a:chExt cx="7898738" cy="1033471"/>
          </a:xfrm>
        </p:grpSpPr>
        <p:sp>
          <p:nvSpPr>
            <p:cNvPr id="160" name="Rectangle 159"/>
            <p:cNvSpPr/>
            <p:nvPr/>
          </p:nvSpPr>
          <p:spPr>
            <a:xfrm>
              <a:off x="167405" y="3582235"/>
              <a:ext cx="7898738" cy="9566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1337955" y="3505396"/>
              <a:ext cx="685801" cy="787805"/>
              <a:chOff x="1295401" y="3326994"/>
              <a:chExt cx="2587118" cy="2207877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166" name="Straight Arrow Connector 16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/>
          </p:nvGrpSpPr>
          <p:grpSpPr>
            <a:xfrm>
              <a:off x="3685711" y="3565195"/>
              <a:ext cx="685801" cy="787805"/>
              <a:chOff x="1295401" y="3326994"/>
              <a:chExt cx="2587118" cy="2207877"/>
            </a:xfrm>
          </p:grpSpPr>
          <p:grpSp>
            <p:nvGrpSpPr>
              <p:cNvPr id="180" name="Group 179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189" name="Oval 188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181" name="Straight Arrow Connector 180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5915596" y="3596811"/>
              <a:ext cx="685801" cy="787805"/>
              <a:chOff x="1295401" y="3326994"/>
              <a:chExt cx="2587118" cy="2207877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1295401" y="3326994"/>
                <a:ext cx="2587118" cy="2207877"/>
                <a:chOff x="1426045" y="3442236"/>
                <a:chExt cx="3289364" cy="244581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819400" y="4095750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1426045" y="3861362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4105809" y="3442236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94335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1943100" y="5220498"/>
                  <a:ext cx="609600" cy="66754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1704643" y="3628298"/>
                <a:ext cx="1698419" cy="165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>
                <a:off x="1752600" y="4114800"/>
                <a:ext cx="632162" cy="68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1535130" y="4307955"/>
                <a:ext cx="237155" cy="712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V="1">
                <a:off x="2181527" y="5233567"/>
                <a:ext cx="1093760" cy="44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2113625" y="4431291"/>
                <a:ext cx="347879" cy="572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 flipH="1" flipV="1">
                <a:off x="2800531" y="4431291"/>
                <a:ext cx="544971" cy="5892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 flipV="1">
                <a:off x="3515016" y="3929602"/>
                <a:ext cx="127775" cy="100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2870746" y="3841352"/>
                <a:ext cx="602531" cy="376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/>
          <p:cNvGrpSpPr/>
          <p:nvPr/>
        </p:nvGrpSpPr>
        <p:grpSpPr>
          <a:xfrm>
            <a:off x="2419667" y="2574709"/>
            <a:ext cx="685801" cy="787805"/>
            <a:chOff x="1295401" y="3326994"/>
            <a:chExt cx="2587118" cy="2207877"/>
          </a:xfrm>
        </p:grpSpPr>
        <p:grpSp>
          <p:nvGrpSpPr>
            <p:cNvPr id="210" name="Group 209"/>
            <p:cNvGrpSpPr/>
            <p:nvPr/>
          </p:nvGrpSpPr>
          <p:grpSpPr>
            <a:xfrm>
              <a:off x="1295401" y="3326994"/>
              <a:ext cx="2587118" cy="2207877"/>
              <a:chOff x="1426045" y="3442236"/>
              <a:chExt cx="3289364" cy="2445810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2819400" y="4095750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1426045" y="3861362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4105809" y="3442236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394335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194310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11" name="Straight Arrow Connector 210"/>
            <p:cNvCxnSpPr/>
            <p:nvPr/>
          </p:nvCxnSpPr>
          <p:spPr>
            <a:xfrm flipV="1">
              <a:off x="1704643" y="3628298"/>
              <a:ext cx="1698419" cy="16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1752600" y="4114800"/>
              <a:ext cx="632162" cy="6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H="1" flipV="1">
              <a:off x="1535130" y="4307955"/>
              <a:ext cx="237155" cy="71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181527" y="5233567"/>
              <a:ext cx="1093760" cy="44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>
              <a:off x="2113625" y="4431291"/>
              <a:ext cx="347879" cy="572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H="1" flipV="1">
              <a:off x="2800531" y="4431291"/>
              <a:ext cx="544971" cy="589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3515016" y="3929602"/>
              <a:ext cx="127775" cy="100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2870746" y="3841352"/>
              <a:ext cx="602531" cy="37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4910218" y="2568266"/>
            <a:ext cx="685801" cy="787805"/>
            <a:chOff x="1295401" y="3326994"/>
            <a:chExt cx="2587118" cy="2207877"/>
          </a:xfrm>
        </p:grpSpPr>
        <p:grpSp>
          <p:nvGrpSpPr>
            <p:cNvPr id="225" name="Group 224"/>
            <p:cNvGrpSpPr/>
            <p:nvPr/>
          </p:nvGrpSpPr>
          <p:grpSpPr>
            <a:xfrm>
              <a:off x="1295401" y="3326994"/>
              <a:ext cx="2587118" cy="2207877"/>
              <a:chOff x="1426045" y="3442236"/>
              <a:chExt cx="3289364" cy="2445810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2819400" y="4095750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1426045" y="3861362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4105809" y="3442236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94335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1943100" y="5220498"/>
                <a:ext cx="609600" cy="66754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26" name="Straight Arrow Connector 225"/>
            <p:cNvCxnSpPr/>
            <p:nvPr/>
          </p:nvCxnSpPr>
          <p:spPr>
            <a:xfrm flipV="1">
              <a:off x="1704643" y="3628298"/>
              <a:ext cx="1698419" cy="16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1752600" y="4114800"/>
              <a:ext cx="632162" cy="6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H="1" flipV="1">
              <a:off x="1535130" y="4307955"/>
              <a:ext cx="237155" cy="71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flipV="1">
              <a:off x="2181527" y="5233567"/>
              <a:ext cx="1093760" cy="44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H="1">
              <a:off x="2113625" y="4431291"/>
              <a:ext cx="347879" cy="572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H="1" flipV="1">
              <a:off x="2800531" y="4431291"/>
              <a:ext cx="544971" cy="589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3515016" y="3929602"/>
              <a:ext cx="127775" cy="100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2870746" y="3841352"/>
              <a:ext cx="602531" cy="37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7" name="TextBox 246"/>
          <p:cNvSpPr txBox="1"/>
          <p:nvPr/>
        </p:nvSpPr>
        <p:spPr>
          <a:xfrm>
            <a:off x="3852488" y="2773919"/>
            <a:ext cx="3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2604341" y="4126129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●</a:t>
            </a:r>
            <a:endParaRPr lang="en-US" dirty="0"/>
          </a:p>
        </p:txBody>
      </p:sp>
      <p:sp>
        <p:nvSpPr>
          <p:cNvPr id="249" name="TextBox 248"/>
          <p:cNvSpPr txBox="1"/>
          <p:nvPr/>
        </p:nvSpPr>
        <p:spPr>
          <a:xfrm>
            <a:off x="4825966" y="4126129"/>
            <a:ext cx="3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●</a:t>
            </a:r>
            <a:endParaRPr lang="en-US" dirty="0"/>
          </a:p>
        </p:txBody>
      </p:sp>
      <p:sp>
        <p:nvSpPr>
          <p:cNvPr id="250" name="TextBox 249"/>
          <p:cNvSpPr txBox="1"/>
          <p:nvPr/>
        </p:nvSpPr>
        <p:spPr>
          <a:xfrm>
            <a:off x="1394433" y="5418030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2651538" y="5447586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3716905" y="5473980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4840799" y="5432373"/>
            <a:ext cx="347257" cy="3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5993406" y="5477270"/>
            <a:ext cx="34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●</a:t>
            </a:r>
          </a:p>
          <a:p>
            <a:endParaRPr lang="en-US" dirty="0"/>
          </a:p>
        </p:txBody>
      </p:sp>
      <p:sp>
        <p:nvSpPr>
          <p:cNvPr id="255" name="TextBox 254"/>
          <p:cNvSpPr txBox="1"/>
          <p:nvPr/>
        </p:nvSpPr>
        <p:spPr>
          <a:xfrm>
            <a:off x="6312556" y="1640401"/>
            <a:ext cx="165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Cloud Layer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6189309" y="2825479"/>
            <a:ext cx="165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Gateway Layer</a:t>
            </a:r>
            <a:endParaRPr lang="en-US" dirty="0"/>
          </a:p>
        </p:txBody>
      </p:sp>
      <p:sp>
        <p:nvSpPr>
          <p:cNvPr id="257" name="TextBox 256"/>
          <p:cNvSpPr txBox="1"/>
          <p:nvPr/>
        </p:nvSpPr>
        <p:spPr>
          <a:xfrm>
            <a:off x="6413333" y="4102988"/>
            <a:ext cx="165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Device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258" name="TextBox 257"/>
          <p:cNvSpPr txBox="1"/>
          <p:nvPr/>
        </p:nvSpPr>
        <p:spPr>
          <a:xfrm>
            <a:off x="5673683" y="5829877"/>
            <a:ext cx="259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Sensor-actuator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System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447800"/>
            <a:ext cx="7972425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0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Policy </a:t>
            </a:r>
            <a:r>
              <a:rPr lang="en-US" dirty="0"/>
              <a:t>Administration Point (</a:t>
            </a:r>
            <a:r>
              <a:rPr lang="en-US" dirty="0" smtClean="0"/>
              <a:t>PAP)</a:t>
            </a:r>
          </a:p>
          <a:p>
            <a:pPr lvl="1"/>
            <a:r>
              <a:rPr lang="en-US" dirty="0" smtClean="0"/>
              <a:t>Generates policy </a:t>
            </a:r>
            <a:r>
              <a:rPr lang="en-US" dirty="0"/>
              <a:t>documents.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Policy Enforcement Point (PEP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Generates  </a:t>
            </a:r>
            <a:r>
              <a:rPr lang="en-US" dirty="0"/>
              <a:t>request and enforces authorization received from the PDP.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The Policy Decision </a:t>
            </a:r>
            <a:r>
              <a:rPr lang="en-US" dirty="0" smtClean="0"/>
              <a:t>Point(PDP):</a:t>
            </a:r>
          </a:p>
          <a:p>
            <a:pPr lvl="1"/>
            <a:r>
              <a:rPr lang="en-US" dirty="0" smtClean="0"/>
              <a:t>Evaluates policy based on </a:t>
            </a:r>
            <a:r>
              <a:rPr lang="en-US" dirty="0"/>
              <a:t>the </a:t>
            </a:r>
            <a:r>
              <a:rPr lang="en-US" dirty="0" smtClean="0"/>
              <a:t>request received from the PEP.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Secondary Decision Point(SDP):</a:t>
            </a:r>
          </a:p>
          <a:p>
            <a:pPr lvl="1"/>
            <a:r>
              <a:rPr lang="en-US" dirty="0" smtClean="0"/>
              <a:t>A second version of the PDP.</a:t>
            </a:r>
          </a:p>
          <a:p>
            <a:pPr lvl="1"/>
            <a:r>
              <a:rPr lang="en-US" dirty="0" smtClean="0"/>
              <a:t> Allows for distributed policy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SSN-O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4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IoT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8036" y="4998141"/>
            <a:ext cx="4403532" cy="1561133"/>
            <a:chOff x="302780" y="2374507"/>
            <a:chExt cx="5788817" cy="1790415"/>
          </a:xfrm>
        </p:grpSpPr>
        <p:pic>
          <p:nvPicPr>
            <p:cNvPr id="10" name="Picture 89" descr="http://thumbs.dreamstime.com/t/asphalt-road-texture-loop-1539215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80" y="2374507"/>
              <a:ext cx="4951412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302780" y="2424010"/>
              <a:ext cx="5788817" cy="1740912"/>
              <a:chOff x="9980613" y="19377025"/>
              <a:chExt cx="5788817" cy="1740912"/>
            </a:xfrm>
          </p:grpSpPr>
          <p:grpSp>
            <p:nvGrpSpPr>
              <p:cNvPr id="4" name="Group 14"/>
              <p:cNvGrpSpPr>
                <a:grpSpLocks/>
              </p:cNvGrpSpPr>
              <p:nvPr/>
            </p:nvGrpSpPr>
            <p:grpSpPr bwMode="auto">
              <a:xfrm>
                <a:off x="9980613" y="19377025"/>
                <a:ext cx="4786312" cy="1292225"/>
                <a:chOff x="21761002" y="12685638"/>
                <a:chExt cx="6562018" cy="915029"/>
              </a:xfrm>
            </p:grpSpPr>
            <p:pic>
              <p:nvPicPr>
                <p:cNvPr id="5" name="Picture 83" descr="http://cliparts.co/cliparts/kcK/B8E/kcKB8E66i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976562" y="12685638"/>
                  <a:ext cx="2346458" cy="7325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" name="Picture 85" descr="http://www.pd4pic.com/images/car-cartoon-orange-transportation-sports-cars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761002" y="12723714"/>
                  <a:ext cx="2474594" cy="8769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7" name="Straight Arrow Connector 6"/>
                <p:cNvCxnSpPr/>
                <p:nvPr/>
              </p:nvCxnSpPr>
              <p:spPr bwMode="auto">
                <a:xfrm>
                  <a:off x="24235633" y="13243199"/>
                  <a:ext cx="1741166" cy="0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19"/>
              <p:cNvSpPr txBox="1">
                <a:spLocks noChangeArrowheads="1"/>
              </p:cNvSpPr>
              <p:nvPr/>
            </p:nvSpPr>
            <p:spPr bwMode="auto">
              <a:xfrm>
                <a:off x="10341768" y="20694362"/>
                <a:ext cx="5427662" cy="423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Vehicle to Vehicle Communication</a:t>
                </a: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5460413" y="4032884"/>
            <a:ext cx="3124247" cy="2589607"/>
            <a:chOff x="5460413" y="4032884"/>
            <a:chExt cx="3124247" cy="2589607"/>
          </a:xfrm>
        </p:grpSpPr>
        <p:grpSp>
          <p:nvGrpSpPr>
            <p:cNvPr id="12" name="Group 11"/>
            <p:cNvGrpSpPr/>
            <p:nvPr/>
          </p:nvGrpSpPr>
          <p:grpSpPr>
            <a:xfrm>
              <a:off x="5460413" y="4032884"/>
              <a:ext cx="3124247" cy="2589607"/>
              <a:chOff x="15765463" y="17635538"/>
              <a:chExt cx="4565650" cy="3538357"/>
            </a:xfrm>
          </p:grpSpPr>
          <p:pic>
            <p:nvPicPr>
              <p:cNvPr id="13" name="Picture 102" descr="http://www.endlessicons.com/wp-content/uploads/2012/12/iphone-5-icon-614x460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65463" y="17635538"/>
                <a:ext cx="2060575" cy="154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03" descr="C:\Users\Ebele\Downloads\compact-clipart-free-vector-compact-fluorescent-light-bulb-clip-art_115476_Compact_Fluorescent_Light_Bulb_clip_art_hight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16788" y="19788188"/>
                <a:ext cx="249237" cy="704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87"/>
              <p:cNvSpPr txBox="1">
                <a:spLocks noChangeArrowheads="1"/>
              </p:cNvSpPr>
              <p:nvPr/>
            </p:nvSpPr>
            <p:spPr bwMode="auto">
              <a:xfrm>
                <a:off x="16259175" y="20669251"/>
                <a:ext cx="4071938" cy="504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Home Automation</a:t>
                </a:r>
              </a:p>
            </p:txBody>
          </p:sp>
          <p:pic>
            <p:nvPicPr>
              <p:cNvPr id="16" name="Picture 109" descr="http://www.247appliances.co.uk/productimgs/options/large/E521TRX(1)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86200" y="19535775"/>
                <a:ext cx="468313" cy="895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85" descr="https://openclipart.org/image/2400px/svg_to_png/191831/wifi-icon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 flipV="1">
                <a:off x="20104100" y="19465925"/>
                <a:ext cx="227013" cy="187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85" descr="https://openclipart.org/image/2400px/svg_to_png/191831/wifi-icon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86613" y="17635538"/>
                <a:ext cx="239712" cy="198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07" descr="https://www.clipartool.com/wp-content/uploads/2016/03/house-free.jpe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78338" y="17989550"/>
                <a:ext cx="2540000" cy="2492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91" descr="http://www.biquitous.com/wp-content/uploads/2011/11/nest-thermostat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EAEFF2"/>
                  </a:clrFrom>
                  <a:clrTo>
                    <a:srgbClr val="EAEF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35750" y="17833975"/>
                <a:ext cx="954088" cy="955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" name="Picture 85" descr="https://openclipart.org/image/2400px/svg_to_png/191831/wifi-icon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6016083" y="4034432"/>
              <a:ext cx="225425" cy="1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85" descr="https://openclipart.org/image/2400px/svg_to_png/191831/wifi-icon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6022038" y="5162191"/>
              <a:ext cx="225425" cy="1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721562" y="1517839"/>
            <a:ext cx="3223738" cy="2377947"/>
            <a:chOff x="20390378" y="29358432"/>
            <a:chExt cx="4610100" cy="3121682"/>
          </a:xfrm>
        </p:grpSpPr>
        <p:pic>
          <p:nvPicPr>
            <p:cNvPr id="32" name="Picture 77" descr="https://cdn0.iconfinder.com/data/icons/medicine-and-medical-equipment/512/diagnosis_prescription_report_doctor_consultation_document_medical_conclusion_flat_design_icon-512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3790" y="29494957"/>
              <a:ext cx="823913" cy="823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5" descr="https://d30y9cdsu7xlg0.cloudfront.net/png/27482-200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7090" y="29358432"/>
              <a:ext cx="1050925" cy="105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75" descr="http://practicehut.com/wp-content/uploads/2015/08/hospital_icon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1453" y="29874369"/>
              <a:ext cx="2790825" cy="210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79" descr="http://cdn.mysitemyway.com/etc-mysitemyway/icons/legacy-previews/icons/glossy-black-icons-media/003356-glossy-black-icon-media-ipod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0378" y="30649069"/>
              <a:ext cx="1198562" cy="131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19"/>
            <p:cNvSpPr txBox="1">
              <a:spLocks noChangeArrowheads="1"/>
            </p:cNvSpPr>
            <p:nvPr/>
          </p:nvSpPr>
          <p:spPr bwMode="auto">
            <a:xfrm>
              <a:off x="20928539" y="31995268"/>
              <a:ext cx="4071939" cy="484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en-US" dirty="0">
                  <a:solidFill>
                    <a:schemeClr val="tx1"/>
                  </a:solidFill>
                </a:rPr>
                <a:t>Smart Health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91093" y="1711847"/>
            <a:ext cx="3657600" cy="2098153"/>
            <a:chOff x="15213013" y="28803600"/>
            <a:chExt cx="5449887" cy="3092258"/>
          </a:xfrm>
        </p:grpSpPr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flipH="1" flipV="1">
              <a:off x="19973925" y="29489400"/>
              <a:ext cx="4763" cy="14033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Arrow Connector 4"/>
            <p:cNvCxnSpPr>
              <a:cxnSpLocks noChangeShapeType="1"/>
            </p:cNvCxnSpPr>
            <p:nvPr/>
          </p:nvCxnSpPr>
          <p:spPr bwMode="auto">
            <a:xfrm>
              <a:off x="16459200" y="29337000"/>
              <a:ext cx="2560638" cy="16668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Straight Arrow Connector 66"/>
            <p:cNvCxnSpPr>
              <a:cxnSpLocks noChangeShapeType="1"/>
            </p:cNvCxnSpPr>
            <p:nvPr/>
          </p:nvCxnSpPr>
          <p:spPr bwMode="auto">
            <a:xfrm>
              <a:off x="16459200" y="31103888"/>
              <a:ext cx="278765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Box 87"/>
            <p:cNvSpPr txBox="1">
              <a:spLocks noChangeArrowheads="1"/>
            </p:cNvSpPr>
            <p:nvPr/>
          </p:nvSpPr>
          <p:spPr bwMode="auto">
            <a:xfrm>
              <a:off x="15213013" y="31351537"/>
              <a:ext cx="5449887" cy="544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en-US" dirty="0">
                  <a:solidFill>
                    <a:schemeClr val="tx1"/>
                  </a:solidFill>
                </a:rPr>
                <a:t>Machine to Machine Communication</a:t>
              </a:r>
            </a:p>
          </p:txBody>
        </p:sp>
        <p:cxnSp>
          <p:nvCxnSpPr>
            <p:cNvPr id="43" name="Straight Arrow Connector 69"/>
            <p:cNvCxnSpPr>
              <a:cxnSpLocks noChangeShapeType="1"/>
            </p:cNvCxnSpPr>
            <p:nvPr/>
          </p:nvCxnSpPr>
          <p:spPr bwMode="auto">
            <a:xfrm flipH="1" flipV="1">
              <a:off x="16097250" y="29410025"/>
              <a:ext cx="3175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66"/>
            <p:cNvCxnSpPr>
              <a:cxnSpLocks noChangeShapeType="1"/>
            </p:cNvCxnSpPr>
            <p:nvPr/>
          </p:nvCxnSpPr>
          <p:spPr bwMode="auto">
            <a:xfrm>
              <a:off x="16684625" y="29097288"/>
              <a:ext cx="2627313" cy="793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5" name="Picture 111" descr="https://www.raspberrypi.org/wp-content/uploads/2015/01/Pi2ModB1GB_-comp.jpe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6238" y="28803600"/>
              <a:ext cx="1068387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11" descr="https://www.raspberrypi.org/wp-content/uploads/2015/01/Pi2ModB1GB_-comp.jpe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1450" y="28882975"/>
              <a:ext cx="1068388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11" descr="https://www.raspberrypi.org/wp-content/uploads/2015/01/Pi2ModB1GB_-comp.jpe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0838" y="30656213"/>
              <a:ext cx="1068387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11" descr="https://www.raspberrypi.org/wp-content/uploads/2015/01/Pi2ModB1GB_-comp.jpe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0813" y="30781625"/>
              <a:ext cx="1068387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Provenance data is collected using application use case.</a:t>
            </a:r>
          </a:p>
          <a:p>
            <a:r>
              <a:rPr lang="en-US" dirty="0" smtClean="0"/>
              <a:t>Frameworks are evaluated using PIDAS.</a:t>
            </a:r>
          </a:p>
          <a:p>
            <a:pPr lvl="1"/>
            <a:r>
              <a:rPr lang="en-US" dirty="0" smtClean="0"/>
              <a:t>False positive rate</a:t>
            </a:r>
          </a:p>
          <a:p>
            <a:pPr lvl="1"/>
            <a:r>
              <a:rPr lang="en-US" dirty="0" smtClean="0"/>
              <a:t>True positive rate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/>
              <a:t>System </a:t>
            </a:r>
            <a:r>
              <a:rPr lang="en-US" dirty="0" smtClean="0"/>
              <a:t>overhead incurred 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301" y="5927405"/>
            <a:ext cx="488401" cy="4884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03" y="5877636"/>
            <a:ext cx="799125" cy="599343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1523481" y="1457319"/>
            <a:ext cx="6540446" cy="5039189"/>
            <a:chOff x="1523481" y="1457319"/>
            <a:chExt cx="6540446" cy="5039189"/>
          </a:xfrm>
        </p:grpSpPr>
        <p:grpSp>
          <p:nvGrpSpPr>
            <p:cNvPr id="57" name="Group 56"/>
            <p:cNvGrpSpPr/>
            <p:nvPr/>
          </p:nvGrpSpPr>
          <p:grpSpPr>
            <a:xfrm>
              <a:off x="1523481" y="1457319"/>
              <a:ext cx="6540446" cy="5039189"/>
              <a:chOff x="1523481" y="1457319"/>
              <a:chExt cx="6540446" cy="5039189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1523481" y="1457319"/>
                <a:ext cx="6540446" cy="5039189"/>
                <a:chOff x="1523481" y="1457319"/>
                <a:chExt cx="6540446" cy="5039189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1523481" y="1457319"/>
                  <a:ext cx="6540446" cy="5039189"/>
                  <a:chOff x="1222375" y="889785"/>
                  <a:chExt cx="6540446" cy="5039189"/>
                </a:xfrm>
              </p:grpSpPr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1222375" y="889785"/>
                    <a:ext cx="6540446" cy="5039189"/>
                    <a:chOff x="1222375" y="889785"/>
                    <a:chExt cx="6540446" cy="5039189"/>
                  </a:xfrm>
                </p:grpSpPr>
                <p:grpSp>
                  <p:nvGrpSpPr>
                    <p:cNvPr id="67" name="Group 66"/>
                    <p:cNvGrpSpPr/>
                    <p:nvPr/>
                  </p:nvGrpSpPr>
                  <p:grpSpPr>
                    <a:xfrm>
                      <a:off x="1222375" y="889785"/>
                      <a:ext cx="6540446" cy="5039189"/>
                      <a:chOff x="1594783" y="1069080"/>
                      <a:chExt cx="6540446" cy="5039189"/>
                    </a:xfrm>
                  </p:grpSpPr>
                  <p:sp>
                    <p:nvSpPr>
                      <p:cNvPr id="70" name="Rectangle 69"/>
                      <p:cNvSpPr/>
                      <p:nvPr/>
                    </p:nvSpPr>
                    <p:spPr>
                      <a:xfrm>
                        <a:off x="1594783" y="1074738"/>
                        <a:ext cx="5867400" cy="1135069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400" dirty="0" smtClean="0"/>
                          <a:t>Cloud Layer</a:t>
                        </a:r>
                        <a:endParaRPr lang="en-US" sz="2400" dirty="0"/>
                      </a:p>
                    </p:txBody>
                  </p:sp>
                  <p:grpSp>
                    <p:nvGrpSpPr>
                      <p:cNvPr id="71" name="Group 70"/>
                      <p:cNvGrpSpPr/>
                      <p:nvPr/>
                    </p:nvGrpSpPr>
                    <p:grpSpPr>
                      <a:xfrm>
                        <a:off x="1594783" y="1069080"/>
                        <a:ext cx="6540446" cy="5039189"/>
                        <a:chOff x="1600200" y="-1072789"/>
                        <a:chExt cx="6540446" cy="6427572"/>
                      </a:xfrm>
                    </p:grpSpPr>
                    <p:sp>
                      <p:nvSpPr>
                        <p:cNvPr id="72" name="Rectangle 71"/>
                        <p:cNvSpPr/>
                        <p:nvPr/>
                      </p:nvSpPr>
                      <p:spPr>
                        <a:xfrm>
                          <a:off x="1600200" y="769938"/>
                          <a:ext cx="5867400" cy="144780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400" dirty="0" smtClean="0"/>
                            <a:t>Gateway Layer</a:t>
                          </a:r>
                          <a:endParaRPr lang="en-US" sz="2400" dirty="0"/>
                        </a:p>
                      </p:txBody>
                    </p:sp>
                    <p:sp>
                      <p:nvSpPr>
                        <p:cNvPr id="73" name="Rectangle 72"/>
                        <p:cNvSpPr/>
                        <p:nvPr/>
                      </p:nvSpPr>
                      <p:spPr>
                        <a:xfrm>
                          <a:off x="1600200" y="2514600"/>
                          <a:ext cx="5867400" cy="144528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400" dirty="0" smtClean="0"/>
                            <a:t>Device Layer</a:t>
                          </a:r>
                          <a:endParaRPr lang="en-US" sz="2400" dirty="0"/>
                        </a:p>
                      </p:txBody>
                    </p:sp>
                    <p:grpSp>
                      <p:nvGrpSpPr>
                        <p:cNvPr id="74" name="Group 73"/>
                        <p:cNvGrpSpPr/>
                        <p:nvPr/>
                      </p:nvGrpSpPr>
                      <p:grpSpPr>
                        <a:xfrm>
                          <a:off x="1614055" y="-1072789"/>
                          <a:ext cx="6526591" cy="6427572"/>
                          <a:chOff x="1614055" y="-1072789"/>
                          <a:chExt cx="6526591" cy="6427572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1614055" y="4211783"/>
                            <a:ext cx="5867400" cy="11430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400" dirty="0" smtClean="0"/>
                              <a:t>Sensor-Actuator  Layer</a:t>
                            </a:r>
                            <a:endParaRPr lang="en-US" sz="2400" dirty="0"/>
                          </a:p>
                        </p:txBody>
                      </p:sp>
                      <p:pic>
                        <p:nvPicPr>
                          <p:cNvPr id="76" name="Picture 8" descr="Image result for laptop icon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08233" y="1296219"/>
                            <a:ext cx="838201" cy="8382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cxnSp>
                        <p:nvCxnSpPr>
                          <p:cNvPr id="77" name="Straight Arrow Connector 76"/>
                          <p:cNvCxnSpPr/>
                          <p:nvPr/>
                        </p:nvCxnSpPr>
                        <p:spPr>
                          <a:xfrm>
                            <a:off x="2282825" y="1810178"/>
                            <a:ext cx="0" cy="906599"/>
                          </a:xfrm>
                          <a:prstGeom prst="straightConnector1">
                            <a:avLst/>
                          </a:prstGeom>
                          <a:ln>
                            <a:headEnd type="arrow"/>
                            <a:tailEnd type="arrow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8" name="Straight Arrow Connector 77"/>
                          <p:cNvCxnSpPr/>
                          <p:nvPr/>
                        </p:nvCxnSpPr>
                        <p:spPr>
                          <a:xfrm>
                            <a:off x="6932760" y="2038513"/>
                            <a:ext cx="2" cy="799218"/>
                          </a:xfrm>
                          <a:prstGeom prst="straightConnector1">
                            <a:avLst/>
                          </a:prstGeom>
                          <a:ln>
                            <a:headEnd type="arrow"/>
                            <a:tailEnd type="arrow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9" name="Straight Arrow Connector 78"/>
                          <p:cNvCxnSpPr/>
                          <p:nvPr/>
                        </p:nvCxnSpPr>
                        <p:spPr>
                          <a:xfrm>
                            <a:off x="2282825" y="3619500"/>
                            <a:ext cx="0" cy="1003472"/>
                          </a:xfrm>
                          <a:prstGeom prst="straightConnector1">
                            <a:avLst/>
                          </a:prstGeom>
                          <a:ln>
                            <a:headEnd type="arrow"/>
                            <a:tailEnd type="arrow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0" name="Straight Arrow Connector 79"/>
                          <p:cNvCxnSpPr/>
                          <p:nvPr/>
                        </p:nvCxnSpPr>
                        <p:spPr>
                          <a:xfrm>
                            <a:off x="6932760" y="3561929"/>
                            <a:ext cx="0" cy="1003472"/>
                          </a:xfrm>
                          <a:prstGeom prst="straightConnector1">
                            <a:avLst/>
                          </a:prstGeom>
                          <a:ln>
                            <a:headEnd type="arrow"/>
                            <a:tailEnd type="arrow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1" name="Right Arrow 80"/>
                          <p:cNvSpPr/>
                          <p:nvPr/>
                        </p:nvSpPr>
                        <p:spPr>
                          <a:xfrm rot="16200000" flipH="1">
                            <a:off x="4663515" y="1870435"/>
                            <a:ext cx="6420356" cy="533907"/>
                          </a:xfrm>
                          <a:prstGeom prst="rightArrow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tint val="66000"/>
                                  <a:satMod val="160000"/>
                                </a:schemeClr>
                              </a:gs>
                              <a:gs pos="50000">
                                <a:schemeClr val="accent1">
                                  <a:tint val="44500"/>
                                  <a:satMod val="160000"/>
                                </a:schemeClr>
                              </a:gs>
                              <a:gs pos="100000">
                                <a:schemeClr val="accent1">
                                  <a:tint val="23500"/>
                                  <a:satMod val="160000"/>
                                </a:schemeClr>
                              </a:gs>
                            </a:gsLst>
                            <a:lin ang="13500000" scaled="1"/>
                            <a:tileRect/>
                          </a:gra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400" dirty="0" smtClean="0">
                                <a:solidFill>
                                  <a:schemeClr val="tx1"/>
                                </a:solidFill>
                              </a:rPr>
                              <a:t>Increasing  resource constraint</a:t>
                            </a:r>
                            <a:endParaRPr lang="en-US" sz="2400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cxnSp>
                        <p:nvCxnSpPr>
                          <p:cNvPr id="82" name="Straight Arrow Connector 81"/>
                          <p:cNvCxnSpPr/>
                          <p:nvPr/>
                        </p:nvCxnSpPr>
                        <p:spPr>
                          <a:xfrm>
                            <a:off x="2282825" y="127974"/>
                            <a:ext cx="0" cy="1155466"/>
                          </a:xfrm>
                          <a:prstGeom prst="straightConnector1">
                            <a:avLst/>
                          </a:prstGeom>
                          <a:ln>
                            <a:headEnd type="arrow"/>
                            <a:tailEnd type="arrow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pic>
                  <p:nvPicPr>
                    <p:cNvPr id="68" name="Picture 26" descr="Image result for server icon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597276" y="1084756"/>
                      <a:ext cx="621795" cy="75644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9" name="Picture 26" descr="Image result for server icon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10101" y="1074737"/>
                      <a:ext cx="621795" cy="75644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65" name="Picture 30" descr="Image result for router clipart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067784" y="2600161"/>
                    <a:ext cx="974301" cy="63587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6554935" y="1890759"/>
                    <a:ext cx="0" cy="786718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61905" y="5965439"/>
                  <a:ext cx="488401" cy="488401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63803" y="5877636"/>
                  <a:ext cx="799125" cy="599343"/>
                </a:xfrm>
                <a:prstGeom prst="rect">
                  <a:avLst/>
                </a:prstGeom>
              </p:spPr>
            </p:pic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5723" y="4529620"/>
                <a:ext cx="560636" cy="560636"/>
              </a:xfrm>
              <a:prstGeom prst="rect">
                <a:avLst/>
              </a:prstGeom>
            </p:spPr>
          </p:pic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7300" y="4448893"/>
              <a:ext cx="665284" cy="665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92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11167" y="4786116"/>
            <a:ext cx="1360009" cy="1263273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</a:t>
            </a:r>
            <a:r>
              <a:rPr lang="en-US" dirty="0" smtClean="0"/>
              <a:t> use case: Smart Home</a:t>
            </a:r>
            <a:endParaRPr lang="en-US" dirty="0"/>
          </a:p>
        </p:txBody>
      </p:sp>
      <p:pic>
        <p:nvPicPr>
          <p:cNvPr id="44" name="Content Placeholder 4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7583232" cy="5029200"/>
          </a:xfr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4267200" y="5943600"/>
            <a:ext cx="4953000" cy="1935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Creates a trail of activities</a:t>
            </a:r>
            <a:endParaRPr lang="en-US" sz="2400" dirty="0"/>
          </a:p>
          <a:p>
            <a:r>
              <a:rPr lang="en-US" sz="2400" dirty="0" smtClean="0"/>
              <a:t>Helps </a:t>
            </a:r>
            <a:r>
              <a:rPr lang="en-US" sz="2400" dirty="0"/>
              <a:t>d</a:t>
            </a:r>
            <a:r>
              <a:rPr lang="en-US" sz="2400" dirty="0" smtClean="0"/>
              <a:t>etect malicious Intrusion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Image result for 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570140"/>
            <a:ext cx="746920" cy="74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51104" y="2255838"/>
            <a:ext cx="1063496" cy="330676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124200" y="5475684"/>
            <a:ext cx="3429000" cy="46791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0200" y="5562600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554"/>
            <a:ext cx="5638800" cy="405804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5638800" y="5029200"/>
            <a:ext cx="772368" cy="87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66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provenance is a comprehensive history of activities that occurred on an entity from its creation to its current state</a:t>
            </a:r>
          </a:p>
          <a:p>
            <a:pPr lvl="1"/>
            <a:r>
              <a:rPr lang="en-US" dirty="0" smtClean="0"/>
              <a:t>Entities: files, tables, tuples, process</a:t>
            </a:r>
          </a:p>
          <a:p>
            <a:pPr lvl="1"/>
            <a:r>
              <a:rPr lang="en-US" dirty="0" smtClean="0"/>
              <a:t>Activity: Process of data modification </a:t>
            </a:r>
            <a:r>
              <a:rPr lang="en-US" dirty="0" err="1" smtClean="0"/>
              <a:t>e.g</a:t>
            </a:r>
            <a:r>
              <a:rPr lang="en-US" dirty="0" smtClean="0"/>
              <a:t> script, </a:t>
            </a:r>
            <a:r>
              <a:rPr lang="en-US" dirty="0" err="1" smtClean="0"/>
              <a:t>syscall</a:t>
            </a:r>
            <a:r>
              <a:rPr lang="en-US" dirty="0" smtClean="0"/>
              <a:t>, queries, commands.</a:t>
            </a:r>
          </a:p>
          <a:p>
            <a:r>
              <a:rPr lang="en-US" dirty="0" smtClean="0"/>
              <a:t>Answers the who, where, what, when, and how of data transformation.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6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Applications of Data Provenance </a:t>
            </a:r>
          </a:p>
          <a:p>
            <a:pPr lvl="1"/>
            <a:r>
              <a:rPr lang="en-US" dirty="0"/>
              <a:t>Audit Trail</a:t>
            </a:r>
          </a:p>
          <a:p>
            <a:pPr lvl="1"/>
            <a:r>
              <a:rPr lang="en-US" dirty="0" smtClean="0"/>
              <a:t>Replication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Quality</a:t>
            </a:r>
          </a:p>
          <a:p>
            <a:pPr lvl="1"/>
            <a:r>
              <a:rPr lang="en-US" dirty="0" smtClean="0"/>
              <a:t>Trust</a:t>
            </a:r>
            <a:endParaRPr lang="en-US" dirty="0"/>
          </a:p>
          <a:p>
            <a:pPr lvl="1"/>
            <a:r>
              <a:rPr lang="en-US" dirty="0"/>
              <a:t>Informational</a:t>
            </a:r>
          </a:p>
          <a:p>
            <a:endParaRPr lang="en-US" dirty="0"/>
          </a:p>
          <a:p>
            <a:r>
              <a:rPr lang="en-US" dirty="0"/>
              <a:t>Application Domain that uses Data </a:t>
            </a:r>
            <a:r>
              <a:rPr lang="en-US" dirty="0" smtClean="0"/>
              <a:t>Provenance</a:t>
            </a:r>
          </a:p>
          <a:p>
            <a:pPr lvl="1"/>
            <a:r>
              <a:rPr lang="en-US" dirty="0" smtClean="0"/>
              <a:t>Scientific Workflow </a:t>
            </a:r>
          </a:p>
          <a:p>
            <a:pPr lvl="2"/>
            <a:r>
              <a:rPr lang="en-US" dirty="0" smtClean="0"/>
              <a:t>Kepler</a:t>
            </a:r>
          </a:p>
          <a:p>
            <a:pPr lvl="2"/>
            <a:r>
              <a:rPr lang="en-US" dirty="0" err="1" smtClean="0"/>
              <a:t>VisTrail</a:t>
            </a:r>
            <a:endParaRPr lang="en-US" dirty="0" smtClean="0"/>
          </a:p>
          <a:p>
            <a:pPr lvl="2"/>
            <a:r>
              <a:rPr lang="en-US" dirty="0" smtClean="0"/>
              <a:t>Chimera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Software Engineering </a:t>
            </a:r>
          </a:p>
          <a:p>
            <a:pPr lvl="2"/>
            <a:r>
              <a:rPr lang="en-US" dirty="0" smtClean="0"/>
              <a:t>Version Control systems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Computer Security</a:t>
            </a:r>
          </a:p>
          <a:p>
            <a:pPr lvl="2"/>
            <a:r>
              <a:rPr lang="en-US" dirty="0"/>
              <a:t>Access </a:t>
            </a:r>
            <a:r>
              <a:rPr lang="en-US" dirty="0" smtClean="0"/>
              <a:t>Control</a:t>
            </a:r>
            <a:endParaRPr lang="en-US" dirty="0"/>
          </a:p>
          <a:p>
            <a:pPr lvl="2"/>
            <a:r>
              <a:rPr lang="en-US" dirty="0" smtClean="0"/>
              <a:t>Intrusion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  <a:p>
            <a:pPr lvl="2"/>
            <a:r>
              <a:rPr lang="en-US" dirty="0"/>
              <a:t>Digital </a:t>
            </a:r>
            <a:r>
              <a:rPr lang="en-US" dirty="0" smtClean="0"/>
              <a:t>Forensics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AB3AE-82F5-48B6-8237-C7512057E1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26646</TotalTime>
  <Words>1812</Words>
  <Application>Microsoft Macintosh PowerPoint</Application>
  <PresentationFormat>On-screen Show (4:3)</PresentationFormat>
  <Paragraphs>587</Paragraphs>
  <Slides>50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Cambria Math</vt:lpstr>
      <vt:lpstr>Courier New</vt:lpstr>
      <vt:lpstr>Times New Roman</vt:lpstr>
      <vt:lpstr>Wingdings</vt:lpstr>
      <vt:lpstr>Office Theme</vt:lpstr>
      <vt:lpstr>Towards a Provenance-Aware Internet of Things (IoT) System</vt:lpstr>
      <vt:lpstr>Outline</vt:lpstr>
      <vt:lpstr>What is IoT?</vt:lpstr>
      <vt:lpstr>Internet of Things (IoT)</vt:lpstr>
      <vt:lpstr>Applications of IoT</vt:lpstr>
      <vt:lpstr>IoT Architecture</vt:lpstr>
      <vt:lpstr>IoT use case: Smart Home</vt:lpstr>
      <vt:lpstr>Data Provenance</vt:lpstr>
      <vt:lpstr>Data Provenance</vt:lpstr>
      <vt:lpstr>Data Provenance</vt:lpstr>
      <vt:lpstr>Differentiating Provenance, Log data, Metadata, Pedigree, and Lineage</vt:lpstr>
      <vt:lpstr>Research Question and Objective</vt:lpstr>
      <vt:lpstr>Research Goals</vt:lpstr>
      <vt:lpstr>A Provenance collection framework for IoT.</vt:lpstr>
      <vt:lpstr>IoT Challenges</vt:lpstr>
      <vt:lpstr>Overarching Goal</vt:lpstr>
      <vt:lpstr>Semantic Sensor Ontology (SSO)</vt:lpstr>
      <vt:lpstr>PROV-O /PROV-DM</vt:lpstr>
      <vt:lpstr>PROV-O and SSO</vt:lpstr>
      <vt:lpstr>Prov-Sensor Model Alignment</vt:lpstr>
      <vt:lpstr>IoT Provenance-Aware System Architecture</vt:lpstr>
      <vt:lpstr>IoT Provenance-Aware System Architecture</vt:lpstr>
      <vt:lpstr>Issues with Provenance Collection</vt:lpstr>
      <vt:lpstr>Addressing Provenance Storage Overhead</vt:lpstr>
      <vt:lpstr>Devices Size Specification </vt:lpstr>
      <vt:lpstr>Data growth over time</vt:lpstr>
      <vt:lpstr>Compressing Provenance on Microcontroller</vt:lpstr>
      <vt:lpstr>Provenance Storage using policy + LZW compression</vt:lpstr>
      <vt:lpstr>Efficient Provenance Storage Flowchart</vt:lpstr>
      <vt:lpstr>Provenance-aware Intrusion Detection and Analysis System (PIDAS) </vt:lpstr>
      <vt:lpstr>PIDAS Detection algorithm</vt:lpstr>
      <vt:lpstr>PIDAS Detection algorithm</vt:lpstr>
      <vt:lpstr>Summary</vt:lpstr>
      <vt:lpstr>Future Work</vt:lpstr>
      <vt:lpstr>Acknowledgement</vt:lpstr>
      <vt:lpstr>Thank You!</vt:lpstr>
      <vt:lpstr>PowerPoint Presentation</vt:lpstr>
      <vt:lpstr>PowerPoint Presentation</vt:lpstr>
      <vt:lpstr>PowerPoint Presentation</vt:lpstr>
      <vt:lpstr>Data Provenance</vt:lpstr>
      <vt:lpstr>Barectf</vt:lpstr>
      <vt:lpstr>Tools and Applications Utilized</vt:lpstr>
      <vt:lpstr>Common Trace Format (CTF)</vt:lpstr>
      <vt:lpstr>CTF Trace/ Packet</vt:lpstr>
      <vt:lpstr>CTF EVENT</vt:lpstr>
      <vt:lpstr>Data Aggregation </vt:lpstr>
      <vt:lpstr>Policy-based System Architecture</vt:lpstr>
      <vt:lpstr>Policy-based System Architecture</vt:lpstr>
      <vt:lpstr>SSN-O</vt:lpstr>
      <vt:lpstr>Experiment Evaluation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Data Provenance</dc:title>
  <dc:creator>Ebele</dc:creator>
  <cp:lastModifiedBy>Nwafor, Ebelechukwu</cp:lastModifiedBy>
  <cp:revision>301</cp:revision>
  <dcterms:created xsi:type="dcterms:W3CDTF">2016-03-01T14:03:18Z</dcterms:created>
  <dcterms:modified xsi:type="dcterms:W3CDTF">2017-04-23T12:24:21Z</dcterms:modified>
</cp:coreProperties>
</file>